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1.jpeg" ContentType="image/jpeg"/>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media/image2.jpeg" ContentType="image/jpeg"/>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media/image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s>

</file>

<file path=ppt/media/image1.jpeg>
</file>

<file path=ppt/media/image1.png>
</file>

<file path=ppt/media/image1.tif>
</file>

<file path=ppt/media/image10.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 Id="rId3" Type="http://schemas.openxmlformats.org/officeDocument/2006/relationships/hyperlink" Target="https://developer.apple.com/machine-learning/api/" TargetMode="External"/></Relationships>

</file>

<file path=ppt/notesSlides/_rels/notesSlide6.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If someone asks what is common between Tinder, TikTok, Netflix, and Google Maps? My answer would be- Machine Learning (ML) drives these apps.</a:t>
            </a:r>
          </a:p>
          <a:p>
            <a:pPr/>
          </a:p>
          <a:p>
            <a:pPr/>
            <a:r>
              <a:t>Intelligence is moving towards edge devices. Increased computing power and sensor data along with improved AI algorithms are driving the trend towards machine learning be run on the end device, such as smartphones, watches, tv or automobiles, rather than in the cloud.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Shape 234"/>
          <p:cNvSpPr/>
          <p:nvPr>
            <p:ph type="sldImg"/>
          </p:nvPr>
        </p:nvSpPr>
        <p:spPr>
          <a:prstGeom prst="rect">
            <a:avLst/>
          </a:prstGeom>
        </p:spPr>
        <p:txBody>
          <a:bodyPr/>
          <a:lstStyle/>
          <a:p>
            <a:pPr/>
          </a:p>
        </p:txBody>
      </p:sp>
      <p:sp>
        <p:nvSpPr>
          <p:cNvPr id="235" name="Shape 235"/>
          <p:cNvSpPr/>
          <p:nvPr>
            <p:ph type="body" sz="quarter" idx="1"/>
          </p:nvPr>
        </p:nvSpPr>
        <p:spPr>
          <a:prstGeom prst="rect">
            <a:avLst/>
          </a:prstGeom>
        </p:spPr>
        <p:txBody>
          <a:bodyPr/>
          <a:lstStyle/>
          <a:p>
            <a:pPr/>
            <a:r>
              <a:t>Use this framework to perform tasks like:</a:t>
            </a:r>
          </a:p>
          <a:p>
            <a:pPr/>
            <a:r>
              <a:t>- Language identification, automatically detecting the language of a piece of text.</a:t>
            </a:r>
          </a:p>
          <a:p>
            <a:pPr/>
            <a:r>
              <a:t>- Tokenization, breaking up a piece of text into linguistic units or tokens.</a:t>
            </a:r>
          </a:p>
          <a:p>
            <a:pPr/>
            <a:r>
              <a:t>- Parts-of-speech tagging, marking up individual words with their part of speech.</a:t>
            </a:r>
          </a:p>
          <a:p>
            <a:pPr/>
            <a:r>
              <a:t>- Lemmatization, deducing a word's stem based on its morphological analysis.</a:t>
            </a:r>
          </a:p>
          <a:p>
            <a:pPr marL="291041" indent="-291041">
              <a:buClr>
                <a:schemeClr val="accent1"/>
              </a:buClr>
              <a:buSzPct val="104999"/>
              <a:buFont typeface="Avenir Next Regular"/>
              <a:buChar char="-"/>
            </a:pPr>
            <a:r>
              <a:t>Named entity recognition, identifying tokens as names of people, places, or organizations.</a:t>
            </a:r>
          </a:p>
          <a:p>
            <a:pPr/>
          </a:p>
          <a:p>
            <a:pPr/>
            <a:r>
              <a:t>Text Summarization: Generate concise summaries of a text by extracting the most important sentences or phrases using NLP techniques and pre-trained models. This enables users to glean the main points of a long article or document quickly.</a:t>
            </a:r>
          </a:p>
          <a:p>
            <a:pPr/>
          </a:p>
          <a:p>
            <a:pPr/>
            <a:r>
              <a:t>Keyword Extraction: Extract the most relevant and essential words or phrases from a text, which can be used for indexing content, creating tag clouds, or summarizing documents.</a:t>
            </a:r>
          </a:p>
          <a:p>
            <a:pPr/>
          </a:p>
          <a:p>
            <a:pPr/>
            <a:r>
              <a:t>Text-to-Speech (TTS) and Speech-to-Text (STT): Use the Speech and AVFoundation frameworks to convert text to spoken words or transcribe spoken words into text, enabling voice-driven interactions and accessibility features in your app.</a:t>
            </a:r>
          </a:p>
          <a:p>
            <a:pPr/>
          </a:p>
          <a:p>
            <a:pPr/>
            <a:r>
              <a:t>Named Entity Recognition (NER): Detect and tag named entities like names, locations, organizations, dates, or other categories in the text. This can be used for searching, filtering, or extracting relevant data from unstructured text sources.</a:t>
            </a:r>
          </a:p>
          <a:p>
            <a:pPr/>
          </a:p>
          <a:p>
            <a:pPr/>
            <a:r>
              <a:t>Spell Checking and Autocorrect: Implement text checking and correction functionality in your app, which can be done using the UITextChecker class in iOS. This helps users avoid making mistakes while typing or submitting text.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Shape 245"/>
          <p:cNvSpPr/>
          <p:nvPr>
            <p:ph type="sldImg"/>
          </p:nvPr>
        </p:nvSpPr>
        <p:spPr>
          <a:prstGeom prst="rect">
            <a:avLst/>
          </a:prstGeom>
        </p:spPr>
        <p:txBody>
          <a:bodyPr/>
          <a:lstStyle/>
          <a:p>
            <a:pPr/>
          </a:p>
        </p:txBody>
      </p:sp>
      <p:sp>
        <p:nvSpPr>
          <p:cNvPr id="246" name="Shape 246"/>
          <p:cNvSpPr/>
          <p:nvPr>
            <p:ph type="body" sz="quarter" idx="1"/>
          </p:nvPr>
        </p:nvSpPr>
        <p:spPr>
          <a:prstGeom prst="rect">
            <a:avLst/>
          </a:prstGeom>
        </p:spPr>
        <p:txBody>
          <a:bodyPr/>
          <a:lstStyle/>
          <a:p>
            <a:pPr marL="291041" indent="-291041">
              <a:buClr>
                <a:schemeClr val="accent1"/>
              </a:buClr>
              <a:buSzPct val="104999"/>
              <a:buFont typeface="Avenir Next Regular"/>
              <a:buChar char="-"/>
            </a:pPr>
            <a:r>
              <a:t>Custom Sentiment Analysis: Develop a sentiment analysis model tailored to specific domains or industries, such as finance, healthcare, or retail, to accurately understand the opinions and feelings expressed in user-generated content.</a:t>
            </a:r>
          </a:p>
          <a:p>
            <a:pPr marL="291041" indent="-291041">
              <a:buClr>
                <a:schemeClr val="accent1"/>
              </a:buClr>
              <a:buSzPct val="104999"/>
              <a:buFont typeface="Avenir Next Regular"/>
              <a:buChar char="-"/>
            </a:pPr>
            <a:r>
              <a:t>Domain-Specific Named Entity Recognition (NER): Create a custom NER model to identify and tag entities specific to a certain domain, like medical terminologies, legal definitions, or industry-specific jargon.</a:t>
            </a:r>
          </a:p>
          <a:p>
            <a:pPr marL="291041" indent="-291041">
              <a:buClr>
                <a:schemeClr val="accent1"/>
              </a:buClr>
              <a:buSzPct val="104999"/>
              <a:buFont typeface="Avenir Next Regular"/>
              <a:buChar char="-"/>
            </a:pPr>
            <a:r>
              <a:t>Automated Support Ticket Classification: Build an NLP model to automatically classify and route support tickets based on their content and urgency, helping businesses shorten response times and ensure customer satisfaction.</a:t>
            </a:r>
          </a:p>
          <a:p>
            <a:pPr marL="291041" indent="-291041">
              <a:buClr>
                <a:schemeClr val="accent1"/>
              </a:buClr>
              <a:buSzPct val="104999"/>
              <a:buFont typeface="Avenir Next Regular"/>
              <a:buChar char="-"/>
            </a:pPr>
            <a:r>
              <a:t>Develop a custom model capable of automatically analyzing and moderating user-submitted content on a website, ensuring that inappropriate, offensive, or spammy content is removed or flagged.</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Shape 249"/>
          <p:cNvSpPr/>
          <p:nvPr>
            <p:ph type="sldImg"/>
          </p:nvPr>
        </p:nvSpPr>
        <p:spPr>
          <a:prstGeom prst="rect">
            <a:avLst/>
          </a:prstGeom>
        </p:spPr>
        <p:txBody>
          <a:bodyPr/>
          <a:lstStyle/>
          <a:p>
            <a:pPr/>
          </a:p>
        </p:txBody>
      </p:sp>
      <p:sp>
        <p:nvSpPr>
          <p:cNvPr id="250" name="Shape 250"/>
          <p:cNvSpPr/>
          <p:nvPr>
            <p:ph type="body" sz="quarter" idx="1"/>
          </p:nvPr>
        </p:nvSpPr>
        <p:spPr>
          <a:prstGeom prst="rect">
            <a:avLst/>
          </a:prstGeom>
        </p:spPr>
        <p:txBody>
          <a:bodyPr/>
          <a:lstStyle/>
          <a:p>
            <a:pPr marL="291041" indent="-291041">
              <a:buClr>
                <a:schemeClr val="accent1"/>
              </a:buClr>
              <a:buSzPct val="104999"/>
              <a:buFont typeface="Avenir Next Regular"/>
              <a:buChar char="-"/>
            </a:pPr>
            <a:r>
              <a:t>Using CreateML in playground and createML</a:t>
            </a:r>
          </a:p>
          <a:p>
            <a:pPr marL="291041" indent="-291041">
              <a:buClr>
                <a:schemeClr val="accent1"/>
              </a:buClr>
              <a:buSzPct val="104999"/>
              <a:buFont typeface="Avenir Next Regular"/>
              <a:buChar char="-"/>
            </a:pPr>
            <a:r>
              <a:t>Converting using CoreML tools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Shape 255"/>
          <p:cNvSpPr/>
          <p:nvPr>
            <p:ph type="sldImg"/>
          </p:nvPr>
        </p:nvSpPr>
        <p:spPr>
          <a:prstGeom prst="rect">
            <a:avLst/>
          </a:prstGeom>
        </p:spPr>
        <p:txBody>
          <a:bodyPr/>
          <a:lstStyle/>
          <a:p>
            <a:pPr/>
          </a:p>
        </p:txBody>
      </p:sp>
      <p:sp>
        <p:nvSpPr>
          <p:cNvPr id="256" name="Shape 256"/>
          <p:cNvSpPr/>
          <p:nvPr>
            <p:ph type="body" sz="quarter" idx="1"/>
          </p:nvPr>
        </p:nvSpPr>
        <p:spPr>
          <a:prstGeom prst="rect">
            <a:avLst/>
          </a:prstGeom>
        </p:spPr>
        <p:txBody>
          <a:bodyPr/>
          <a:lstStyle/>
          <a:p>
            <a:pPr/>
            <a:r>
              <a:t>Three primary ways we can get started with ML in apple platform. </a:t>
            </a:r>
          </a:p>
          <a:p>
            <a:pPr marL="419100" indent="-419100">
              <a:buSzPct val="100000"/>
              <a:buAutoNum type="arabicParenR" startAt="1"/>
            </a:pPr>
            <a:r>
              <a:t>Turi Create:</a:t>
            </a:r>
          </a:p>
          <a:p>
            <a:pPr marL="291041" indent="-291041">
              <a:buClr>
                <a:schemeClr val="accent1"/>
              </a:buClr>
              <a:buSzPct val="104999"/>
              <a:buFont typeface="Avenir Next Regular"/>
              <a:buChar char="-"/>
            </a:pPr>
            <a:r>
              <a:t>It is an open source project with a python interface.</a:t>
            </a:r>
          </a:p>
          <a:p>
            <a:pPr marL="291041" indent="-291041">
              <a:buClr>
                <a:schemeClr val="accent1"/>
              </a:buClr>
              <a:buSzPct val="104999"/>
              <a:buFont typeface="Avenir Next Regular"/>
              <a:buChar char="-"/>
            </a:pPr>
            <a:r>
              <a:t>It does require setting up pip, virtual environments and a python configuration</a:t>
            </a:r>
          </a:p>
          <a:p>
            <a:pPr marL="291041" indent="-291041">
              <a:buClr>
                <a:schemeClr val="accent1"/>
              </a:buClr>
              <a:buSzPct val="104999"/>
              <a:buFont typeface="Avenir Next Regular"/>
              <a:buChar char="-"/>
            </a:pPr>
            <a:r>
              <a:t>It simplifies the development of custom machine learning models by re-training facility. You don't have to be a machine learning expert to add recommendations, object detection, image classification, image similarity or activity classification to your app.</a:t>
            </a:r>
          </a:p>
          <a:p>
            <a:pPr marL="419100" indent="-419100">
              <a:buSzPct val="100000"/>
              <a:buAutoNum type="arabicParenR" startAt="2"/>
            </a:pPr>
            <a:r>
              <a:t>Create ML:</a:t>
            </a:r>
          </a:p>
          <a:p>
            <a:pPr marL="291041" indent="-291041">
              <a:buClr>
                <a:schemeClr val="accent1"/>
              </a:buClr>
              <a:buSzPct val="104999"/>
              <a:buFont typeface="Avenir Next Regular"/>
              <a:buChar char="-"/>
            </a:pPr>
            <a:r>
              <a:t>It is a swift framework and a MacOS application</a:t>
            </a:r>
          </a:p>
          <a:p>
            <a:pPr marL="291041" indent="-291041">
              <a:buClr>
                <a:schemeClr val="accent1"/>
              </a:buClr>
              <a:buSzPct val="104999"/>
              <a:buFont typeface="Avenir Next Regular"/>
              <a:buChar char="-"/>
            </a:pPr>
            <a:r>
              <a:t>It requires at least MacOS Catalina and Xcode 11 </a:t>
            </a:r>
          </a:p>
          <a:p>
            <a:pPr marL="419100" indent="-419100">
              <a:buSzPct val="100000"/>
              <a:buAutoNum type="arabicParenR" startAt="3"/>
            </a:pPr>
            <a:r>
              <a:t>Core ML tools:</a:t>
            </a:r>
          </a:p>
          <a:p>
            <a:pPr marL="291041" indent="-291041">
              <a:buClr>
                <a:schemeClr val="accent1"/>
              </a:buClr>
              <a:buSzPct val="104999"/>
              <a:buFont typeface="Avenir Next Regular"/>
              <a:buChar char="-"/>
            </a:pPr>
            <a:r>
              <a:t>It is a python package to convert models from third party training libraries such as tensorflow, keras, caffe, etc to CoreML</a:t>
            </a:r>
          </a:p>
          <a:p>
            <a:pPr marL="291041" indent="-291041">
              <a:buClr>
                <a:schemeClr val="accent1"/>
              </a:buClr>
              <a:buSzPct val="104999"/>
              <a:buFont typeface="Avenir Next Regular"/>
              <a:buChar char="-"/>
            </a:pPr>
            <a:r>
              <a:t>It also helps to Read, write, and optimize Core ML models.</a:t>
            </a:r>
          </a:p>
          <a:p>
            <a:pPr marL="291041" indent="-291041">
              <a:buClr>
                <a:schemeClr val="accent1"/>
              </a:buClr>
              <a:buSzPct val="104999"/>
              <a:buFont typeface="Avenir Next Regular"/>
              <a:buChar char="-"/>
            </a:pPr>
            <a:r>
              <a:t>It requires you to train the model externally and convert it to run on your device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Shape 259"/>
          <p:cNvSpPr/>
          <p:nvPr>
            <p:ph type="sldImg"/>
          </p:nvPr>
        </p:nvSpPr>
        <p:spPr>
          <a:prstGeom prst="rect">
            <a:avLst/>
          </a:prstGeom>
        </p:spPr>
        <p:txBody>
          <a:bodyPr/>
          <a:lstStyle/>
          <a:p>
            <a:pPr/>
          </a:p>
        </p:txBody>
      </p:sp>
      <p:sp>
        <p:nvSpPr>
          <p:cNvPr id="260" name="Shape 260"/>
          <p:cNvSpPr/>
          <p:nvPr>
            <p:ph type="body" sz="quarter" idx="1"/>
          </p:nvPr>
        </p:nvSpPr>
        <p:spPr>
          <a:prstGeom prst="rect">
            <a:avLst/>
          </a:prstGeom>
        </p:spPr>
        <p:txBody>
          <a:bodyPr/>
          <a:lstStyle/>
          <a:p>
            <a:pPr/>
            <a:r>
              <a:t>Precision and recall are performance metrics used for pattern recognition and classification in machine learning.</a:t>
            </a:r>
          </a:p>
          <a:p>
            <a:pPr/>
            <a:r>
              <a:t>Some of the models in machine learning require more precision and some model requires more recall. So, it is important to know the balance between Precision and recall or, simply, precision-recall trade-off.</a:t>
            </a:r>
          </a:p>
          <a:p>
            <a:pPr/>
            <a:r>
              <a:t>True Positive: This combination tells us how many times a model correctly classifies a positive sample as Positive?</a:t>
            </a:r>
          </a:p>
          <a:p>
            <a:pPr/>
            <a:r>
              <a:t>False Negative: This combination tells us how many times a model incorrectly classifies a positive sample as Negative?</a:t>
            </a:r>
          </a:p>
          <a:p>
            <a:pPr/>
            <a:r>
              <a:t>False Positive: This combination tells us how many times a model incorrectly classifies a negative sample as Positive?</a:t>
            </a:r>
          </a:p>
          <a:p>
            <a:pPr/>
            <a:r>
              <a:t>True Negative: This combination tells us how many times a model correctly classifies a negative sample as Negative?</a:t>
            </a:r>
          </a:p>
          <a:p>
            <a:pPr/>
          </a:p>
          <a:p>
            <a:pPr/>
            <a:r>
              <a:t>The output is size is so small because all the intense modeling happens back at Apple and only the last layer implementation happens in the create ml Appl.</a:t>
            </a:r>
          </a:p>
          <a:p>
            <a:pPr/>
          </a:p>
          <a:p>
            <a:pPr/>
            <a:r>
              <a:t>Transfer learning models use a pre-trained model as a feature extractor, you specify the MLTextClassifier.FeatureExtractorType. Transfer learning models can take longer to train, but can improve accuracy because the baseline model has already been trained on a large amount of text in a specific language.</a:t>
            </a:r>
          </a:p>
          <a:p>
            <a:pPr/>
          </a:p>
          <a:p>
            <a:pPr/>
            <a:r>
              <a:t>Feature Extractor Types:</a:t>
            </a:r>
          </a:p>
          <a:p>
            <a:pPr marL="291041" indent="-291041">
              <a:buClr>
                <a:schemeClr val="accent1"/>
              </a:buClr>
              <a:buSzPct val="104999"/>
              <a:buFont typeface="Avenir Next Regular"/>
              <a:buChar char="-"/>
            </a:pPr>
            <a:r>
              <a:t>.staticEmbedding - built in word embedding</a:t>
            </a:r>
          </a:p>
          <a:p>
            <a:pPr marL="291041" indent="-291041">
              <a:buClr>
                <a:schemeClr val="accent1"/>
              </a:buClr>
              <a:buSzPct val="104999"/>
              <a:buFont typeface="Avenir Next Regular"/>
              <a:buChar char="-"/>
            </a:pPr>
            <a:r>
              <a:t>.dynamicEmbedding - word embedding based on their in-contextual use</a:t>
            </a:r>
          </a:p>
          <a:p>
            <a:pPr marL="291041" indent="-291041">
              <a:buClr>
                <a:schemeClr val="accent1"/>
              </a:buClr>
              <a:buSzPct val="104999"/>
              <a:buFont typeface="Avenir Next Regular"/>
              <a:buChar char="-"/>
            </a:pPr>
            <a:r>
              <a:t>.elmoEmbedding - Elmo word vectors are computed on top of two-layer bi-directional model(biLm)</a:t>
            </a:r>
          </a:p>
          <a:p>
            <a:pPr marL="291041" indent="-291041">
              <a:buClr>
                <a:schemeClr val="accent1"/>
              </a:buClr>
              <a:buSzPct val="104999"/>
              <a:buFont typeface="Avenir Next Regular"/>
              <a:buChar char="-"/>
            </a:pPr>
            <a:r>
              <a:t>.bertEmbedding - Bi-directional Encoder Representations from Transformers from Google AI team. It introduced Transformers which a popular attention model into natural language modelling</a:t>
            </a:r>
          </a:p>
          <a:p>
            <a:pPr/>
          </a:p>
          <a:p>
            <a:pPr/>
            <a:r>
              <a:t>As opposed to directional models, which read the text input sequentially (left-to-right or right-to-left), the Transformer encoder reads the entire sequence of words at once. Therefore it is considered bidirectional, though it would be more accurate to say that it’s non-directional. This characteristic allows the model to learn the context of a word based on all of its surroundings (left and right of the word).</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Shape 263"/>
          <p:cNvSpPr/>
          <p:nvPr>
            <p:ph type="sldImg"/>
          </p:nvPr>
        </p:nvSpPr>
        <p:spPr>
          <a:prstGeom prst="rect">
            <a:avLst/>
          </a:prstGeom>
        </p:spPr>
        <p:txBody>
          <a:bodyPr/>
          <a:lstStyle/>
          <a:p>
            <a:pPr/>
          </a:p>
        </p:txBody>
      </p:sp>
      <p:sp>
        <p:nvSpPr>
          <p:cNvPr id="264" name="Shape 264"/>
          <p:cNvSpPr/>
          <p:nvPr>
            <p:ph type="body" sz="quarter" idx="1"/>
          </p:nvPr>
        </p:nvSpPr>
        <p:spPr>
          <a:prstGeom prst="rect">
            <a:avLst/>
          </a:prstGeom>
        </p:spPr>
        <p:txBody>
          <a:bodyPr/>
          <a:lstStyle/>
          <a:p>
            <a:pPr marL="291041" indent="-291041">
              <a:buClr>
                <a:schemeClr val="accent1"/>
              </a:buClr>
              <a:buSzPct val="104999"/>
              <a:buFont typeface="Avenir Next Regular"/>
              <a:buChar char="-"/>
            </a:pPr>
            <a:r>
              <a:t>Facebook Bert to ONNX model</a:t>
            </a:r>
          </a:p>
          <a:p>
            <a:pPr marL="291041" indent="-291041">
              <a:buClr>
                <a:schemeClr val="accent1"/>
              </a:buClr>
              <a:buSzPct val="104999"/>
              <a:buFont typeface="Avenir Next Regular"/>
              <a:buChar char="-"/>
            </a:pPr>
            <a:r>
              <a:t>ONNX - Open Neural Network Exchange, it is an eco-system of technologies companies and research organisations (like Facebook, Microsoft, IBM, Intel, AMD, Qualcomm etc) that establish open standards for representing ML algorithms</a:t>
            </a:r>
          </a:p>
          <a:p>
            <a:pPr marL="291041" indent="-291041">
              <a:buClr>
                <a:schemeClr val="accent1"/>
              </a:buClr>
              <a:buSzPct val="104999"/>
              <a:buFont typeface="Avenir Next Regular"/>
              <a:buChar char="-"/>
            </a:pPr>
            <a:r>
              <a:t>Onnx model to CoreML model</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Shape 274"/>
          <p:cNvSpPr/>
          <p:nvPr>
            <p:ph type="sldImg"/>
          </p:nvPr>
        </p:nvSpPr>
        <p:spPr>
          <a:prstGeom prst="rect">
            <a:avLst/>
          </a:prstGeom>
        </p:spPr>
        <p:txBody>
          <a:bodyPr/>
          <a:lstStyle/>
          <a:p>
            <a:pPr/>
          </a:p>
        </p:txBody>
      </p:sp>
      <p:sp>
        <p:nvSpPr>
          <p:cNvPr id="275" name="Shape 275"/>
          <p:cNvSpPr/>
          <p:nvPr>
            <p:ph type="body" sz="quarter" idx="1"/>
          </p:nvPr>
        </p:nvSpPr>
        <p:spPr>
          <a:prstGeom prst="rect">
            <a:avLst/>
          </a:prstGeom>
        </p:spPr>
        <p:txBody>
          <a:bodyPr/>
          <a:lstStyle/>
          <a:p>
            <a:pPr marL="291041" indent="-291041">
              <a:buClr>
                <a:schemeClr val="accent1"/>
              </a:buClr>
              <a:buSzPct val="104999"/>
              <a:buFont typeface="Avenir Next Regular"/>
              <a:buChar char="-"/>
            </a:pPr>
            <a:r>
              <a:t>Advances in Transfer Learning: Improved methodologies for fine-tuning pretrained models on domain-specific tasks or unique user requirements, making custom NLP models more efficient and adaptive.</a:t>
            </a:r>
          </a:p>
          <a:p>
            <a:pPr marL="291041" indent="-291041">
              <a:buClr>
                <a:schemeClr val="accent1"/>
              </a:buClr>
              <a:buSzPct val="104999"/>
              <a:buFont typeface="Avenir Next Regular"/>
              <a:buChar char="-"/>
            </a:pPr>
            <a:r>
              <a:t>Enhanced Pretrained Models: Better performance and efficiency of pretrained models like BERT and GPT, possibly making them lighter and more suitable for on-device implementations.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Shape 279"/>
          <p:cNvSpPr/>
          <p:nvPr>
            <p:ph type="sldImg"/>
          </p:nvPr>
        </p:nvSpPr>
        <p:spPr>
          <a:prstGeom prst="rect">
            <a:avLst/>
          </a:prstGeom>
        </p:spPr>
        <p:txBody>
          <a:bodyPr/>
          <a:lstStyle/>
          <a:p>
            <a:pPr/>
          </a:p>
        </p:txBody>
      </p:sp>
      <p:sp>
        <p:nvSpPr>
          <p:cNvPr id="280" name="Shape 280"/>
          <p:cNvSpPr/>
          <p:nvPr>
            <p:ph type="body" sz="quarter" idx="1"/>
          </p:nvPr>
        </p:nvSpPr>
        <p:spPr>
          <a:prstGeom prst="rect">
            <a:avLst/>
          </a:prstGeom>
        </p:spPr>
        <p:txBody>
          <a:bodyPr/>
          <a:lstStyle/>
          <a:p>
            <a:pPr/>
            <a:r>
              <a:t>Machine learning in mobile apps has a lot of scope, and irrespective of the platforms like Android or iOS, It helps in understanding the user behavior better and maintaining their engagement effectively. Today, ML-based apps have started showing their impact in the way we work and live.</a:t>
            </a:r>
          </a:p>
          <a:p>
            <a:pPr/>
            <a:r>
              <a:t>Machine Learning also helps in making apps more secure and user-friendly. </a:t>
            </a:r>
          </a:p>
          <a:p>
            <a:pPr/>
          </a:p>
          <a:p>
            <a:pPr/>
            <a:r>
              <a:t>We can certainly expect that more business and enterprise apps will come with ML functionality in the future</a:t>
            </a:r>
          </a:p>
          <a:p>
            <a:pPr/>
          </a:p>
          <a:p>
            <a:pPr/>
            <a:r>
              <a:t>LLaMA - 7B to 65B parameters</a:t>
            </a:r>
          </a:p>
          <a:p>
            <a:pPr/>
            <a:r>
              <a:t>Google gemini</a:t>
            </a:r>
          </a:p>
          <a:p>
            <a:pPr/>
            <a:r>
              <a:t>ChatGPT</a:t>
            </a:r>
          </a:p>
          <a:p>
            <a:pPr/>
          </a:p>
          <a:p>
            <a:pPr/>
            <a:r>
              <a:t>More adaption to task specific pre-trained models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p>
            <a:pPr/>
            <a:r>
              <a:t>Humans learn from past experiences and machines follow instructions given by humans. But what if humans can train the machines to learn from past data and do what humans can do and much faster, well that’s called Machine Learning. But it's lot more than just learning, it’s also about understanding and reasoning.</a:t>
            </a:r>
          </a:p>
          <a:p>
            <a:pPr/>
          </a:p>
          <a:p>
            <a:pPr marL="291041" indent="-291041">
              <a:buClr>
                <a:schemeClr val="accent1"/>
              </a:buClr>
              <a:buSzPct val="104999"/>
              <a:buFont typeface="Avenir Next Regular"/>
              <a:buChar char="-"/>
            </a:pPr>
            <a:r>
              <a:t>First you have the inputs or the data, every device you use to generate data can be used for machine learning purposes. For eg) every search you do on the device or every move you do on a game, these are all inputs</a:t>
            </a:r>
          </a:p>
          <a:p>
            <a:pPr marL="291041" indent="-291041">
              <a:buClr>
                <a:schemeClr val="accent1"/>
              </a:buClr>
              <a:buSzPct val="104999"/>
              <a:buFont typeface="Avenir Next Regular"/>
              <a:buChar char="-"/>
            </a:pPr>
            <a:r>
              <a:t>Then the model is how we apply machine learning algorithms to the inputs, We use the models to make predictions based on the input data. For eg) you can train a model to detect specific objects within a photo directly from pixels</a:t>
            </a:r>
          </a:p>
          <a:p>
            <a:pPr marL="291041" indent="-291041">
              <a:buClr>
                <a:schemeClr val="accent1"/>
              </a:buClr>
              <a:buSzPct val="104999"/>
              <a:buFont typeface="Avenir Next Regular"/>
              <a:buChar char="-"/>
            </a:pPr>
            <a:r>
              <a:t>From these models we get the outputs, or results of the algorithms of the models. And this can be applied to hundreds of situations.</a:t>
            </a:r>
          </a:p>
          <a:p>
            <a:pPr marL="291041" indent="-291041">
              <a:buClr>
                <a:schemeClr val="accent1"/>
              </a:buClr>
              <a:buSzPct val="104999"/>
              <a:buFont typeface="Avenir Next Regular"/>
              <a:buChar char="-"/>
            </a:pPr>
            <a:r>
              <a:t>Finally from the outputs we can also provide feedbacks to the model in few specific algorithms which in turn can improve the predictions pace and quality out of the model</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Now that we understood what is machine learning and how it provides intelligent processing to applications, we need to know why we need it to be done on device?</a:t>
            </a:r>
          </a:p>
          <a:p>
            <a:pPr/>
            <a:r>
              <a:t>What does this means?</a:t>
            </a:r>
          </a:p>
          <a:p>
            <a:pPr/>
            <a:r>
              <a:t>This means running inference and generating predictions all happens on the user’s device and the three primary benefits to this are,</a:t>
            </a:r>
          </a:p>
          <a:p>
            <a:pPr/>
            <a:r>
              <a:t>1) Private:</a:t>
            </a:r>
          </a:p>
          <a:p>
            <a:pPr marL="291041" indent="-291041">
              <a:buClr>
                <a:schemeClr val="accent1"/>
              </a:buClr>
              <a:buSzPct val="104999"/>
              <a:buFont typeface="Avenir Next Regular"/>
              <a:buChar char="-"/>
            </a:pPr>
            <a:r>
              <a:t>We do not need to send data anywhere for retraining. The user can be sure that their privacy is ensured. This is good for GDPR (General Data Protection Regulation) and other privacy concerns.</a:t>
            </a:r>
          </a:p>
          <a:p>
            <a:pPr/>
            <a:r>
              <a:t>2) Fast:</a:t>
            </a:r>
          </a:p>
          <a:p>
            <a:pPr/>
            <a:r>
              <a:t>There is no server latency and it also works offline which mean it can work on real-time video/audio input as well.</a:t>
            </a:r>
          </a:p>
          <a:p>
            <a:pPr/>
            <a:r>
              <a:t>3) Free:</a:t>
            </a:r>
          </a:p>
          <a:p>
            <a:pPr/>
            <a:r>
              <a:t>- We do not need to find and pay for a server as a developer.</a:t>
            </a:r>
          </a:p>
          <a:p>
            <a:pPr marL="291041" indent="-291041">
              <a:buClr>
                <a:schemeClr val="accent1"/>
              </a:buClr>
              <a:buSzPct val="104999"/>
              <a:buFont typeface="Avenir Next Regular"/>
              <a:buChar char="-"/>
            </a:pPr>
            <a:r>
              <a:t>No need for an Internet connection or mobile data cost as a user.</a:t>
            </a:r>
          </a:p>
          <a:p>
            <a:pPr/>
          </a:p>
          <a:p>
            <a:pPr/>
            <a:r>
              <a:t>This led to the raise of On-Device Processing or Edge computing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Shape 199"/>
          <p:cNvSpPr/>
          <p:nvPr>
            <p:ph type="sldImg"/>
          </p:nvPr>
        </p:nvSpPr>
        <p:spPr>
          <a:prstGeom prst="rect">
            <a:avLst/>
          </a:prstGeom>
        </p:spPr>
        <p:txBody>
          <a:bodyPr/>
          <a:lstStyle/>
          <a:p>
            <a:pPr/>
          </a:p>
        </p:txBody>
      </p:sp>
      <p:sp>
        <p:nvSpPr>
          <p:cNvPr id="200" name="Shape 200"/>
          <p:cNvSpPr/>
          <p:nvPr>
            <p:ph type="body" sz="quarter" idx="1"/>
          </p:nvPr>
        </p:nvSpPr>
        <p:spPr>
          <a:prstGeom prst="rect">
            <a:avLst/>
          </a:prstGeom>
        </p:spPr>
        <p:txBody>
          <a:bodyPr/>
          <a:lstStyle/>
          <a:p>
            <a:pPr marL="291041" indent="-291041">
              <a:buClr>
                <a:schemeClr val="accent1"/>
              </a:buClr>
              <a:buSzPct val="104999"/>
              <a:buFont typeface="Avenir Next Regular"/>
              <a:buChar char="-"/>
            </a:pPr>
            <a:r>
              <a:t>Now Apple and Google say smartphones are smart enough to do some crucial and sensitive machine learning tasks like transcribing speech or suggesting message replies on their own.</a:t>
            </a:r>
          </a:p>
          <a:p>
            <a:pPr marL="291041" indent="-291041">
              <a:buClr>
                <a:schemeClr val="accent1"/>
              </a:buClr>
              <a:buSzPct val="104999"/>
              <a:buFont typeface="Avenir Next Regular"/>
              <a:buChar char="-"/>
            </a:pPr>
            <a:r>
              <a:t>On-Device processing is one of the privacy pillars at Apple. With increasing computational power of the device year after year we can utilise on device power instead of sending data to the server</a:t>
            </a:r>
          </a:p>
          <a:p>
            <a:pPr marL="291041" indent="-291041">
              <a:buClr>
                <a:schemeClr val="accent1"/>
              </a:buClr>
              <a:buSzPct val="104999"/>
              <a:buFont typeface="Avenir Next Regular"/>
              <a:buChar char="-"/>
            </a:pPr>
            <a:r>
              <a:t>Can take advantage of the On-Device neural engine processing where in few of the computational algorithms perform better over CPUs and GPUs</a:t>
            </a:r>
          </a:p>
          <a:p>
            <a:pPr marL="291041" indent="-291041">
              <a:buClr>
                <a:schemeClr val="accent1"/>
              </a:buClr>
              <a:buSzPct val="104999"/>
              <a:buFont typeface="Avenir Next Regular"/>
              <a:buChar char="-"/>
            </a:pPr>
          </a:p>
          <a:p>
            <a:pPr/>
            <a:r>
              <a:t>An example of On-Device processing can be Siri, How it processes requests offline without sending any request out of the device. Now Siri can transcribe speech without tapping the cloud in some languages on recent and future iPhones and iPads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Shape 204"/>
          <p:cNvSpPr/>
          <p:nvPr>
            <p:ph type="sldImg"/>
          </p:nvPr>
        </p:nvSpPr>
        <p:spPr>
          <a:prstGeom prst="rect">
            <a:avLst/>
          </a:prstGeom>
        </p:spPr>
        <p:txBody>
          <a:bodyPr/>
          <a:lstStyle/>
          <a:p>
            <a:pPr/>
          </a:p>
        </p:txBody>
      </p:sp>
      <p:sp>
        <p:nvSpPr>
          <p:cNvPr id="205" name="Shape 205"/>
          <p:cNvSpPr/>
          <p:nvPr>
            <p:ph type="body" sz="quarter" idx="1"/>
          </p:nvPr>
        </p:nvSpPr>
        <p:spPr>
          <a:prstGeom prst="rect">
            <a:avLst/>
          </a:prstGeom>
        </p:spPr>
        <p:txBody>
          <a:bodyPr/>
          <a:lstStyle/>
          <a:p>
            <a:pPr marL="291041" indent="-291041">
              <a:buClr>
                <a:schemeClr val="accent1"/>
              </a:buClr>
              <a:buSzPct val="104999"/>
              <a:buFont typeface="Avenir Next Regular"/>
              <a:buChar char="-"/>
            </a:pPr>
            <a:r>
              <a:rPr u="sng">
                <a:solidFill>
                  <a:schemeClr val="accent1"/>
                </a:solidFill>
                <a:hlinkClick r:id="rId3" invalidUrl="" action="" tgtFrame="" tooltip="" history="1" highlightClick="0" endSnd="0"/>
              </a:rPr>
              <a:t>https://developer.apple.com/machine-learning/api/</a:t>
            </a:r>
          </a:p>
          <a:p>
            <a:pPr marL="291041" indent="-291041">
              <a:buClr>
                <a:schemeClr val="accent1"/>
              </a:buClr>
              <a:buSzPct val="104999"/>
              <a:buFont typeface="Avenir Next Regular"/>
              <a:buChar char="-"/>
            </a:pPr>
            <a:r>
              <a:t>Accelerate library has collection of function that helps you use to construct neural networks for training and inference running on low energy consumption for CPUs</a:t>
            </a:r>
          </a:p>
          <a:p>
            <a:pPr marL="291041" indent="-291041">
              <a:buClr>
                <a:schemeClr val="accent1"/>
              </a:buClr>
              <a:buSzPct val="104999"/>
              <a:buFont typeface="Avenir Next Regular"/>
              <a:buChar char="-"/>
            </a:pPr>
            <a:r>
              <a:t>Metal Performance Shaders - Optimize graphics and compute performance with kernels that are fine-tuned for the unique characteristics of each Metal GPU family.</a:t>
            </a:r>
          </a:p>
          <a:p>
            <a:pPr marL="291041" indent="-291041">
              <a:buClr>
                <a:schemeClr val="accent1"/>
              </a:buClr>
              <a:buSzPct val="104999"/>
              <a:buFont typeface="Avenir Next Regular"/>
              <a:buChar char="-"/>
            </a:pPr>
            <a:r>
              <a:t>Vision </a:t>
            </a:r>
          </a:p>
          <a:p>
            <a:pPr lvl="1" marL="926041" indent="-291041">
              <a:buClr>
                <a:schemeClr val="accent1"/>
              </a:buClr>
              <a:buSzPct val="104999"/>
              <a:buFont typeface="Avenir Next Regular"/>
              <a:buChar char="-"/>
            </a:pPr>
            <a:r>
              <a:t> Apply computer vision algorithms to perform a variety of tasks on input images and video. </a:t>
            </a:r>
          </a:p>
          <a:p>
            <a:pPr lvl="1" marL="926041" indent="-291041">
              <a:buClr>
                <a:schemeClr val="accent1"/>
              </a:buClr>
              <a:buSzPct val="104999"/>
              <a:buFont typeface="Avenir Next Regular"/>
              <a:buChar char="-"/>
            </a:pPr>
            <a:r>
              <a:t>Eg) face and face landmark detection, text detection, barcode recognition, image registration, and general feature tracking. </a:t>
            </a:r>
          </a:p>
          <a:p>
            <a:pPr lvl="1" marL="926041" indent="-291041">
              <a:buClr>
                <a:schemeClr val="accent1"/>
              </a:buClr>
              <a:buSzPct val="104999"/>
              <a:buFont typeface="Avenir Next Regular"/>
              <a:buChar char="-"/>
            </a:pPr>
            <a:r>
              <a:t>VNClassifyImageRequest, VNDetectHumanRectanglesRequest, VNDetectTrajectoriesRequest, VNDetectHumanHandPoseRequest</a:t>
            </a:r>
          </a:p>
          <a:p>
            <a:pPr marL="291041" indent="-291041">
              <a:buClr>
                <a:schemeClr val="accent1"/>
              </a:buClr>
              <a:buSzPct val="104999"/>
              <a:buFont typeface="Avenir Next Regular"/>
              <a:buChar char="-"/>
            </a:pPr>
            <a:r>
              <a:t>Natural Language </a:t>
            </a:r>
          </a:p>
          <a:p>
            <a:pPr lvl="1" marL="926041" indent="-291041">
              <a:buClr>
                <a:schemeClr val="accent1"/>
              </a:buClr>
              <a:buSzPct val="104999"/>
              <a:buFont typeface="Avenir Next Regular"/>
              <a:buChar char="-"/>
            </a:pPr>
            <a:r>
              <a:t> Analyse natural language text and deduce its language-specific metadata. </a:t>
            </a:r>
          </a:p>
          <a:p>
            <a:pPr lvl="1" marL="926041" indent="-291041">
              <a:buClr>
                <a:schemeClr val="accent1"/>
              </a:buClr>
              <a:buSzPct val="104999"/>
              <a:buFont typeface="Avenir Next Regular"/>
              <a:buChar char="-"/>
            </a:pPr>
            <a:r>
              <a:t>Provides a variety of natural language processing (NLP) functionality with support for many different languages and scripts. </a:t>
            </a:r>
          </a:p>
          <a:p>
            <a:pPr lvl="1" marL="926041" indent="-291041">
              <a:buClr>
                <a:schemeClr val="accent1"/>
              </a:buClr>
              <a:buSzPct val="104999"/>
              <a:buFont typeface="Avenir Next Regular"/>
              <a:buChar char="-"/>
            </a:pPr>
            <a:r>
              <a:t>Eg) segment natural language text into paragraphs, sentences, or words, and tag information about those segments, such as part of speech, lexical class, lemma, script, and language. You can also use this framework with Create ML to train and deploy custom natural language models. </a:t>
            </a:r>
          </a:p>
          <a:p>
            <a:pPr lvl="1" marL="926041" indent="-291041">
              <a:buClr>
                <a:schemeClr val="accent1"/>
              </a:buClr>
              <a:buSzPct val="104999"/>
              <a:buFont typeface="Avenir Next Regular"/>
              <a:buChar char="-"/>
            </a:pPr>
            <a:r>
              <a:t>NLLanguageRecognizer</a:t>
            </a:r>
          </a:p>
          <a:p>
            <a:pPr marL="291041" indent="-291041">
              <a:buClr>
                <a:schemeClr val="accent1"/>
              </a:buClr>
              <a:buSzPct val="104999"/>
              <a:buFont typeface="Avenir Next Regular"/>
              <a:buChar char="-"/>
            </a:pPr>
            <a:r>
              <a:t>Speech </a:t>
            </a:r>
          </a:p>
          <a:p>
            <a:pPr lvl="1" marL="926041" indent="-291041">
              <a:buClr>
                <a:schemeClr val="accent1"/>
              </a:buClr>
              <a:buSzPct val="104999"/>
              <a:buFont typeface="Avenir Next Regular"/>
              <a:buChar char="-"/>
            </a:pPr>
            <a:r>
              <a:t>Perform speech recognition on live or prerecorded audio, receive transcriptions, alternative interpretations, and confidence levels of the results.</a:t>
            </a:r>
          </a:p>
          <a:p>
            <a:pPr lvl="1" marL="926041" indent="-291041">
              <a:buClr>
                <a:schemeClr val="accent1"/>
              </a:buClr>
              <a:buSzPct val="104999"/>
              <a:buFont typeface="Avenir Next Regular"/>
              <a:buChar char="-"/>
            </a:pPr>
            <a:r>
              <a:t>SFSpeechRecognizer</a:t>
            </a:r>
          </a:p>
          <a:p>
            <a:pPr marL="291041" indent="-291041">
              <a:buClr>
                <a:schemeClr val="accent1"/>
              </a:buClr>
              <a:buSzPct val="104999"/>
              <a:buFont typeface="Avenir Next Regular"/>
              <a:buChar char="-"/>
            </a:pPr>
            <a:r>
              <a:t>Sound Analysis</a:t>
            </a:r>
          </a:p>
          <a:p>
            <a:pPr lvl="1" marL="926041" indent="-291041">
              <a:buClr>
                <a:schemeClr val="accent1"/>
              </a:buClr>
              <a:buSzPct val="104999"/>
              <a:buFont typeface="Avenir Next Regular"/>
              <a:buChar char="-"/>
            </a:pPr>
            <a:r>
              <a:t>Classify various sounds by analysing audio files or streams. </a:t>
            </a:r>
          </a:p>
          <a:p>
            <a:pPr lvl="1" marL="926041" indent="-291041">
              <a:buClr>
                <a:schemeClr val="accent1"/>
              </a:buClr>
              <a:buSzPct val="104999"/>
              <a:buFont typeface="Avenir Next Regular"/>
              <a:buChar char="-"/>
            </a:pPr>
            <a:r>
              <a:t>Identify specific sounds, such as laughter or applause, in your app by creating an SNClassifySoundRequest to analyze an audio file or stream. </a:t>
            </a:r>
          </a:p>
          <a:p>
            <a:pPr lvl="1" marL="926041" indent="-291041">
              <a:buClr>
                <a:schemeClr val="accent1"/>
              </a:buClr>
              <a:buSzPct val="104999"/>
              <a:buFont typeface="Avenir Next Regular"/>
              <a:buChar char="-"/>
            </a:pPr>
            <a:r>
              <a:t>Sound requests can identify over 300 sounds. Alternatively, you identify a custom set of sounds by providing the sound request with a custom Core ML model.</a:t>
            </a:r>
          </a:p>
          <a:p>
            <a:pPr lvl="1" marL="926041" indent="-291041">
              <a:buClr>
                <a:schemeClr val="accent1"/>
              </a:buClr>
              <a:buSzPct val="104999"/>
              <a:buFont typeface="Avenir Next Regular"/>
              <a:buChar char="-"/>
            </a:pPr>
            <a:r>
              <a:t> SNAudioStreamAnalyzer, SNSoundClassificationRequest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Shape 209"/>
          <p:cNvSpPr/>
          <p:nvPr>
            <p:ph type="sldImg"/>
          </p:nvPr>
        </p:nvSpPr>
        <p:spPr>
          <a:prstGeom prst="rect">
            <a:avLst/>
          </a:prstGeom>
        </p:spPr>
        <p:txBody>
          <a:bodyPr/>
          <a:lstStyle/>
          <a:p>
            <a:pPr/>
          </a:p>
        </p:txBody>
      </p:sp>
      <p:sp>
        <p:nvSpPr>
          <p:cNvPr id="210" name="Shape 210"/>
          <p:cNvSpPr/>
          <p:nvPr>
            <p:ph type="body" sz="quarter" idx="1"/>
          </p:nvPr>
        </p:nvSpPr>
        <p:spPr>
          <a:prstGeom prst="rect">
            <a:avLst/>
          </a:prstGeom>
        </p:spPr>
        <p:txBody>
          <a:bodyPr/>
          <a:lstStyle/>
          <a:p>
            <a:pPr marL="291041" indent="-291041">
              <a:buClr>
                <a:schemeClr val="accent1"/>
              </a:buClr>
              <a:buSzPct val="104999"/>
              <a:buFont typeface="Avenir Next Regular"/>
              <a:buChar char="-"/>
            </a:pPr>
            <a:r>
              <a:t>Natural language processing (NLP) refers to the branch of computer science—and more specifically, the branch of artificial intelligence or AI—concerned with giving computers the ability to understand text and spoken words in much the same way human beings can.</a:t>
            </a:r>
          </a:p>
          <a:p>
            <a:pPr marL="291041" indent="-291041">
              <a:buClr>
                <a:schemeClr val="accent1"/>
              </a:buClr>
              <a:buSzPct val="104999"/>
              <a:buFont typeface="Avenir Next Regular"/>
              <a:buChar char="-"/>
            </a:pPr>
            <a:r>
              <a:t>NLP combines computational linguistics—rule-based modeling of human language—with statistical, machine learning, and deep learning models. Together, these technologies enable computers to process human language in the form of text or voice data and to translates concepts into symbols and also contents into concepts</a:t>
            </a:r>
          </a:p>
          <a:p>
            <a:pPr marL="291041" indent="-291041">
              <a:buClr>
                <a:schemeClr val="accent1"/>
              </a:buClr>
              <a:buSzPct val="104999"/>
              <a:buFont typeface="Avenir Next Regular"/>
              <a:buChar char="-"/>
            </a:pPr>
            <a:r>
              <a:t>Evolution can be traced as increasing sophistication of input layers.</a:t>
            </a:r>
          </a:p>
          <a:p>
            <a:pPr marL="291041" indent="-291041">
              <a:buClr>
                <a:schemeClr val="accent1"/>
              </a:buClr>
              <a:buSzPct val="104999"/>
              <a:buFont typeface="Avenir Next Regular"/>
              <a:buChar char="-"/>
            </a:pPr>
            <a:r>
              <a:t>20 yeas ago it was simply orthographic features</a:t>
            </a:r>
          </a:p>
          <a:p>
            <a:pPr marL="291041" indent="-291041">
              <a:buClr>
                <a:schemeClr val="accent1"/>
              </a:buClr>
              <a:buSzPct val="104999"/>
              <a:buFont typeface="Avenir Next Regular"/>
              <a:buChar char="-"/>
            </a:pPr>
            <a:r>
              <a:t>Decade ago things moved to Static word embedding such as Word2Vec and GloVe</a:t>
            </a:r>
          </a:p>
          <a:p>
            <a:pPr marL="291041" indent="-291041">
              <a:buClr>
                <a:schemeClr val="accent1"/>
              </a:buClr>
              <a:buSzPct val="104999"/>
              <a:buFont typeface="Avenir Next Regular"/>
              <a:buChar char="-"/>
            </a:pPr>
            <a:r>
              <a:t>Then came contextual sentence embeddings based on Neural network models such as CNNs and LSTMs</a:t>
            </a:r>
          </a:p>
          <a:p>
            <a:pPr marL="291041" indent="-291041">
              <a:buClr>
                <a:schemeClr val="accent1"/>
              </a:buClr>
              <a:buSzPct val="104999"/>
              <a:buFont typeface="Avenir Next Regular"/>
              <a:buChar char="-"/>
            </a:pPr>
            <a:r>
              <a:t>Recently Transformers based Language models</a:t>
            </a:r>
          </a:p>
          <a:p>
            <a:pPr/>
          </a:p>
          <a:p>
            <a:pPr/>
            <a:r>
              <a:t>CNN - Convolutional Neural networks</a:t>
            </a:r>
          </a:p>
          <a:p>
            <a:pPr/>
            <a:r>
              <a:t>LSTM- Long-Short term Memory, efficiently improves performance by memorising relevant information that is important and finding pattern</a:t>
            </a:r>
          </a:p>
          <a:p>
            <a:pPr/>
            <a:r>
              <a:t>Transformers - As opposed to directional models, which read the text input sequentially (left-to-right or right-to-left), the Transformer encoder reads the entire sequence of words at once. Therefore it is considered bidirectional, though it would be more accurate to say that it’s non-directional. This characteristic allows the model to learn the context of a word based on all of its surroundings (left and right of the word).</a:t>
            </a:r>
          </a:p>
          <a:p>
            <a:pPr/>
          </a:p>
          <a:p>
            <a:pPr/>
            <a:r>
              <a:t>I should say a few words about embeddings.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marL="291041" indent="-291041">
              <a:buClr>
                <a:schemeClr val="accent1"/>
              </a:buClr>
              <a:buSzPct val="104999"/>
              <a:buFont typeface="Avenir Next Regular"/>
              <a:buChar char="-"/>
            </a:pPr>
            <a:r>
              <a:t>Embeddings have played a crucial role in the evolution of natural language processing (NLP) techniques, with newer methods offering significant improvements in capturing semantic meaning. Here are several key pointers outlining the evolution of embeddings in NLP:</a:t>
            </a:r>
          </a:p>
          <a:p>
            <a:pPr marL="291041" indent="-291041">
              <a:buClr>
                <a:schemeClr val="accent1"/>
              </a:buClr>
              <a:buSzPct val="104999"/>
              <a:buFont typeface="Avenir Next Regular"/>
              <a:buChar char="-"/>
            </a:pPr>
            <a:r>
              <a:t>In the simplest form it’s just a map from words in a language to vectors in some abstract vector space but trained a ML model such that words with similar meaning are close together in vector space. This allows it to incorporate linguistic knowledge</a:t>
            </a:r>
          </a:p>
          <a:p>
            <a:pPr marL="291041" indent="-291041">
              <a:buClr>
                <a:schemeClr val="accent1"/>
              </a:buClr>
              <a:buSzPct val="104999"/>
              <a:buFont typeface="Avenir Next Regular"/>
              <a:buChar char="-"/>
            </a:pPr>
            <a:r>
              <a:t>In Static Embedding, pass in a word the model looks it up in a table and provides a vector. These are trained in such a way that words with similar meaning are close together in vector space as can be seen from the table here.</a:t>
            </a:r>
          </a:p>
          <a:p>
            <a:pPr marL="291041" indent="-291041">
              <a:buClr>
                <a:schemeClr val="accent1"/>
              </a:buClr>
              <a:buSzPct val="104999"/>
              <a:buFont typeface="Avenir Next Regular"/>
              <a:buChar char="-"/>
            </a:pPr>
            <a:r>
              <a:t>Static Embedding is quiet useful for understanding individual words</a:t>
            </a:r>
          </a:p>
          <a:p>
            <a:pPr/>
          </a:p>
          <a:p>
            <a:pPr/>
            <a:r>
              <a:t>1. One-Hot Encoding:</a:t>
            </a:r>
          </a:p>
          <a:p>
            <a:pPr/>
            <a:r>
              <a:t>This is the simplest method to create word vectors, where each word is represented as a binary vector with one element set to 1, corresponding to the word's index, and the rest set to 0.</a:t>
            </a:r>
          </a:p>
          <a:p>
            <a:pPr/>
          </a:p>
          <a:p>
            <a:pPr/>
            <a:r>
              <a:t>2. Count-Based Methods (Co-occurrence Matrix):</a:t>
            </a:r>
          </a:p>
          <a:p>
            <a:pPr/>
            <a:r>
              <a:t>Co-occurrence matrix-based methods, such as Latent Semantic Analysis (LSA), use the frequency counts of words appearing together in a fixed-size context window. These methods generate an intermediate high-dimensional representation and employ dimensionality reduction techniques like Singular Value Decomposition (SVD) to reduce the matrix dimension.</a:t>
            </a:r>
          </a:p>
          <a:p>
            <a:pPr/>
          </a:p>
          <a:p>
            <a:pPr/>
            <a:r>
              <a:t>3. Prediction-Based Methods (Neural Embeddings):</a:t>
            </a:r>
          </a:p>
          <a:p>
            <a:pPr/>
            <a:r>
              <a:t>These methods employ neural networks to learn word vectors. Notable examples are Word2Vec and GloVe. Word2Vec has two primary models: Continuous Bag of Words (CBOW) and Skip-Gram. The CBOW model predicts the center word based on context words, whereas the Skip-Gram model predicts context words based on the center word. GloVe, on the other hand, is a hybrid solution that combines the statistical and neural approaches, taking advantage of global corpus statistics and local context.</a:t>
            </a:r>
          </a:p>
          <a:p>
            <a:pPr/>
          </a:p>
          <a:p>
            <a:pPr/>
            <a:r>
              <a:t>4. Subword Embeddings (FastText):</a:t>
            </a:r>
          </a:p>
          <a:p>
            <a:pPr/>
            <a:r>
              <a:t>Introduced by Facebook's AI Research lab, FastText improves upon Word2Vec by incorporating subword information. The technique takes into account the internal structure of words, learning embeddings for smaller character n-grams and constructing the word representation based on its constituent n-grams. This allows for better handling of out-of-vocabulary words, morphological variations, and rare words.</a:t>
            </a:r>
          </a:p>
          <a:p>
            <a:pPr/>
          </a:p>
          <a:p>
            <a:pPr/>
            <a:r>
              <a:t>5. Contextual Word Embeddings (ELMo, BERT):</a:t>
            </a:r>
          </a:p>
          <a:p>
            <a:pPr/>
            <a:r>
              <a:t>Contextual embeddings consider the context in which the word appears, addressing the limitation of fixed embeddings that ignore the context. ELMo (Embeddings from Language Models) computes word representations by incorporating information from the entire input sentence using a bidirectional LSTM-based model. BERT (Bidirectional Encoder Representations from Transformers) builds upon the Transformer architecture, introducing masked language modeling and next sentence prediction tasks. BERT embeddings capture both left and right context, enabling better handling of polysemy and complex language understanding.</a:t>
            </a:r>
          </a:p>
          <a:p>
            <a:pPr/>
          </a:p>
          <a:p>
            <a:pPr/>
            <a:r>
              <a:t>6. Pretrained Language Models (GPT, RoBERTa):</a:t>
            </a:r>
          </a:p>
          <a:p>
            <a:pPr/>
            <a:r>
              <a:t>Language models like GPT (Generative Pre-trained Transformer) and RoBERTa further extend the advancements made by BERT. While BERT is designed as a bidirectional model, GPT is a unidirectional architecture that leverages the Transformer model for various NLP tasks. RoBERTa is an optimized variant of BERT, using larger input sequences, bigger batches, and multiple masked tokens for training.</a:t>
            </a:r>
          </a:p>
          <a:p>
            <a:pPr/>
          </a:p>
          <a:p>
            <a:pPr/>
            <a:r>
              <a:t>The evolution of embeddings in NLP has advanced significantly over the years, from one-hot encoding to complex, contextual embeddings based on deep learning techniques. Modern embeddings, such as BERT and GPT, help NLP models achieve state-of-the-art performance in various tasks, from sentiment analysis and text classification to question-answering and machine translation.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Shape 222"/>
          <p:cNvSpPr/>
          <p:nvPr>
            <p:ph type="sldImg"/>
          </p:nvPr>
        </p:nvSpPr>
        <p:spPr>
          <a:prstGeom prst="rect">
            <a:avLst/>
          </a:prstGeom>
        </p:spPr>
        <p:txBody>
          <a:bodyPr/>
          <a:lstStyle/>
          <a:p>
            <a:pPr/>
          </a:p>
        </p:txBody>
      </p:sp>
      <p:sp>
        <p:nvSpPr>
          <p:cNvPr id="223" name="Shape 223"/>
          <p:cNvSpPr/>
          <p:nvPr>
            <p:ph type="body" sz="quarter" idx="1"/>
          </p:nvPr>
        </p:nvSpPr>
        <p:spPr>
          <a:prstGeom prst="rect">
            <a:avLst/>
          </a:prstGeom>
        </p:spPr>
        <p:txBody>
          <a:bodyPr/>
          <a:lstStyle/>
          <a:p>
            <a:pPr marL="291041" indent="-291041">
              <a:buClr>
                <a:schemeClr val="accent1"/>
              </a:buClr>
              <a:buSzPct val="104999"/>
              <a:buFont typeface="Avenir Next Regular"/>
              <a:buChar char="-"/>
            </a:pPr>
            <a:r>
              <a:t>More sophisticated embeddings are more dynamic &amp; contextual such that each word in a sentence is mapped to a different vector depending on it’s use in the sentence like the example here food in fast food has different meaning that food for thought</a:t>
            </a:r>
          </a:p>
          <a:p>
            <a:pPr marL="291041" indent="-291041">
              <a:buClr>
                <a:schemeClr val="accent1"/>
              </a:buClr>
              <a:buSzPct val="104999"/>
              <a:buFont typeface="Avenir Next Regular"/>
              <a:buChar char="-"/>
            </a:pPr>
            <a:r>
              <a:t>The point for having a powerful embedding as input layer is to enable transfer learning, The embedding models are trained on a vast amount of training data and has good inference on the language. This knowledge can be transferred to a specific task without requiring huge amounts of task specific training data</a:t>
            </a:r>
          </a:p>
          <a:p>
            <a:pPr marL="291041" indent="-291041">
              <a:buClr>
                <a:schemeClr val="accent1"/>
              </a:buClr>
              <a:buSzPct val="104999"/>
              <a:buFont typeface="Avenir Next Regular"/>
              <a:buChar char="-"/>
            </a:pPr>
          </a:p>
          <a:p>
            <a:pPr/>
          </a:p>
          <a:p>
            <a:pPr/>
            <a:r>
              <a:t>Embeddings have played a crucial role in the evolution of natural language processing (NLP) techniques, with newer methods offering significant improvements in capturing semantic meaning. Here are several key pointers outlining the evolution of embeddings in NLP:</a:t>
            </a:r>
          </a:p>
          <a:p>
            <a:pPr/>
          </a:p>
          <a:p>
            <a:pPr/>
            <a:r>
              <a:t>1. One-Hot Encoding:</a:t>
            </a:r>
          </a:p>
          <a:p>
            <a:pPr/>
            <a:r>
              <a:t>This is the simplest method to create word vectors, where each word is represented as a binary vector with one element set to 1, corresponding to the word's index, and the rest set to 0.</a:t>
            </a:r>
          </a:p>
          <a:p>
            <a:pPr/>
          </a:p>
          <a:p>
            <a:pPr/>
            <a:r>
              <a:t>2. Count-Based Methods (Co-occurrence Matrix):</a:t>
            </a:r>
          </a:p>
          <a:p>
            <a:pPr/>
            <a:r>
              <a:t>Co-occurrence matrix-based methods, such as Latent Semantic Analysis (LSA), use the frequency counts of words appearing together in a fixed-size context window. These methods generate an intermediate high-dimensional representation and employ dimensionality reduction techniques like Singular Value Decomposition (SVD) to reduce the matrix dimension.</a:t>
            </a:r>
          </a:p>
          <a:p>
            <a:pPr/>
          </a:p>
          <a:p>
            <a:pPr/>
            <a:r>
              <a:t>3. Prediction-Based Methods (Neural Embeddings):</a:t>
            </a:r>
          </a:p>
          <a:p>
            <a:pPr/>
            <a:r>
              <a:t>These methods employ neural networks to learn word vectors. Notable examples are Word2Vec and GloVe. Word2Vec has two primary models: Continuous Bag of Words (CBOW) and Skip-Gram. The CBOW model predicts the center word based on context words, whereas the Skip-Gram model predicts context words based on the center word. GloVe, on the other hand, is a hybrid solution that combines the statistical and neural approaches, taking advantage of global corpus statistics and local context.</a:t>
            </a:r>
          </a:p>
          <a:p>
            <a:pPr/>
          </a:p>
          <a:p>
            <a:pPr/>
            <a:r>
              <a:t>4. Subword Embeddings (FastText):</a:t>
            </a:r>
          </a:p>
          <a:p>
            <a:pPr/>
            <a:r>
              <a:t>Introduced by Facebook's AI Research lab, FastText improves upon Word2Vec by incorporating subword information. The technique takes into account the internal structure of words, learning embeddings for smaller character n-grams and constructing the word representation based on its constituent n-grams. This allows for better handling of out-of-vocabulary words, morphological variations, and rare words.</a:t>
            </a:r>
          </a:p>
          <a:p>
            <a:pPr/>
          </a:p>
          <a:p>
            <a:pPr/>
            <a:r>
              <a:t>5. Contextual Word Embeddings (ELMo, BERT):</a:t>
            </a:r>
          </a:p>
          <a:p>
            <a:pPr/>
            <a:r>
              <a:t>Contextual embeddings consider the context in which the word appears, addressing the limitation of fixed embeddings that ignore the context. ELMo (Embeddings from Language Models) computes word representations by incorporating information from the entire input sentence using a bidirectional LSTM-based model. BERT (Bidirectional Encoder Representations from Transformers) builds upon the Transformer architecture, introducing masked language modeling and next sentence prediction tasks. BERT embeddings capture both left and right context, enabling better handling of polysemy and complex language understanding.</a:t>
            </a:r>
          </a:p>
          <a:p>
            <a:pPr/>
          </a:p>
          <a:p>
            <a:pPr/>
            <a:r>
              <a:t>6. Pretrained Language Models (GPT, RoBERTa):</a:t>
            </a:r>
          </a:p>
          <a:p>
            <a:pPr/>
            <a:r>
              <a:t>Language models like GPT (Generative Pre-trained Transformer) and RoBERTa further extend the advancements made by BERT. While BERT is designed as a bidirectional model, GPT is a unidirectional architecture that leverages the Transformer model for various NLP tasks. RoBERTa is an optimized variant of BERT, using larger input sequences, bigger batches, and multiple masked tokens for training.</a:t>
            </a:r>
          </a:p>
          <a:p>
            <a:pPr/>
          </a:p>
          <a:p>
            <a:pPr/>
            <a:r>
              <a:t>The evolution of embeddings in NLP has advanced significantly over the years, from one-hot encoding to complex, contextual embeddings based on deep learning techniques. Modern embeddings, such as BERT and GPT, help NLP models achieve state-of-the-art performance in various tasks, from sentiment analysis and text classification to question-answering and machine translation.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marL="291041" indent="-291041">
              <a:buClr>
                <a:schemeClr val="accent1"/>
              </a:buClr>
              <a:buSzPct val="104999"/>
              <a:buFont typeface="Avenir Next Regular"/>
              <a:buChar char="-"/>
            </a:pPr>
            <a:r>
              <a:t>2017 NSLinguisticTagger class in Foundation framework and it is deprecated</a:t>
            </a:r>
          </a:p>
          <a:p>
            <a:pPr marL="291041" indent="-291041">
              <a:buClr>
                <a:schemeClr val="accent1"/>
              </a:buClr>
              <a:buSzPct val="104999"/>
              <a:buFont typeface="Avenir Next Regular"/>
              <a:buChar char="-"/>
            </a:pPr>
            <a:r>
              <a:t>2018 NaturalLanguage Framework, started focusing of modern NLP techniques like Text Embeddings and custom model</a:t>
            </a:r>
          </a:p>
          <a:p>
            <a:pPr marL="291041" indent="-291041">
              <a:buClr>
                <a:schemeClr val="accent1"/>
              </a:buClr>
              <a:buSzPct val="104999"/>
              <a:buFont typeface="Avenir Next Regular"/>
              <a:buChar char="-"/>
            </a:pPr>
            <a:r>
              <a:t>Along with that they started integrating NLP with Apple’s machine learning ecosystem using CoreML and CreateML</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762000" y="9042400"/>
            <a:ext cx="22860000" cy="3810000"/>
          </a:xfrm>
          <a:prstGeom prst="rect">
            <a:avLst/>
          </a:prstGeom>
        </p:spPr>
        <p:txBody>
          <a:bodyPr/>
          <a:lstStyle>
            <a:lvl1pPr>
              <a:spcBef>
                <a:spcPts val="0"/>
              </a:spcBef>
              <a:defRPr sz="30300"/>
            </a:lvl1pPr>
          </a:lstStyle>
          <a:p>
            <a:pPr/>
            <a:r>
              <a:t>Title Text</a:t>
            </a:r>
          </a:p>
        </p:txBody>
      </p:sp>
      <p:sp>
        <p:nvSpPr>
          <p:cNvPr id="14" name="Body Level One…"/>
          <p:cNvSpPr txBox="1"/>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5pPr>
          </a:lstStyle>
          <a:p>
            <a:pPr/>
            <a:r>
              <a:t>Body Level One</a:t>
            </a:r>
          </a:p>
          <a:p>
            <a:pPr lvl="1"/>
            <a:r>
              <a:t>Body Level Two</a:t>
            </a:r>
          </a:p>
          <a:p>
            <a:pPr lvl="2"/>
            <a:r>
              <a:t>Body Level Three</a:t>
            </a:r>
          </a:p>
          <a:p>
            <a:pPr lvl="3"/>
            <a:r>
              <a:t>Body Level Four</a:t>
            </a:r>
          </a:p>
          <a:p>
            <a:pPr lvl="4"/>
            <a:r>
              <a:t>Body Level Five</a:t>
            </a:r>
          </a:p>
        </p:txBody>
      </p:sp>
      <p:sp>
        <p:nvSpPr>
          <p:cNvPr id="15" name="01"/>
          <p:cNvSpPr txBox="1"/>
          <p:nvPr>
            <p:ph type="sldNum" sz="quarter" idx="2"/>
          </p:nvPr>
        </p:nvSpPr>
        <p:spPr>
          <a:xfrm>
            <a:off x="23063200" y="609600"/>
            <a:ext cx="553195"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SzPct val="125000"/>
              <a:buChar char="▸"/>
            </a:lvl1pPr>
            <a:lvl2pPr>
              <a:buClr>
                <a:schemeClr val="accent1"/>
              </a:buClr>
              <a:buSzPct val="125000"/>
              <a:buChar char="▸"/>
            </a:lvl2pPr>
            <a:lvl3pPr>
              <a:buClr>
                <a:schemeClr val="accent1"/>
              </a:buClr>
              <a:buSzPct val="125000"/>
              <a:buChar char="▸"/>
            </a:lvl3pPr>
            <a:lvl4pPr>
              <a:buClr>
                <a:schemeClr val="accent1"/>
              </a:buClr>
              <a:buSzPct val="125000"/>
              <a:buChar char="▸"/>
            </a:lvl4pPr>
            <a:lvl5pPr>
              <a:buClr>
                <a:schemeClr val="accent1"/>
              </a:buClr>
              <a:buSzPct val="125000"/>
              <a:buChar char="▸"/>
            </a:lvl5pPr>
          </a:lstStyle>
          <a:p>
            <a:pPr/>
            <a:r>
              <a:t>Body Level One</a:t>
            </a:r>
          </a:p>
          <a:p>
            <a:pPr lvl="1"/>
            <a:r>
              <a:t>Body Level Two</a:t>
            </a:r>
          </a:p>
          <a:p>
            <a:pPr lvl="2"/>
            <a:r>
              <a:t>Body Level Three</a:t>
            </a:r>
          </a:p>
          <a:p>
            <a:pPr lvl="3"/>
            <a:r>
              <a:t>Body Level Four</a:t>
            </a:r>
          </a:p>
          <a:p>
            <a:pPr lvl="4"/>
            <a:r>
              <a:t>Body Level Five</a:t>
            </a:r>
          </a:p>
        </p:txBody>
      </p:sp>
      <p:sp>
        <p:nvSpPr>
          <p:cNvPr id="104"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171625531_1440x846.jpeg"/>
          <p:cNvSpPr/>
          <p:nvPr>
            <p:ph type="pic" sz="half" idx="21"/>
          </p:nvPr>
        </p:nvSpPr>
        <p:spPr>
          <a:xfrm>
            <a:off x="12192000" y="-177800"/>
            <a:ext cx="12192000" cy="7162800"/>
          </a:xfrm>
          <a:prstGeom prst="rect">
            <a:avLst/>
          </a:prstGeom>
        </p:spPr>
        <p:txBody>
          <a:bodyPr lIns="91439" tIns="45719" rIns="91439" bIns="45719">
            <a:noAutofit/>
          </a:bodyPr>
          <a:lstStyle/>
          <a:p>
            <a:pPr/>
          </a:p>
        </p:txBody>
      </p:sp>
      <p:sp>
        <p:nvSpPr>
          <p:cNvPr id="112" name="183469334_1440x980.jpeg"/>
          <p:cNvSpPr/>
          <p:nvPr>
            <p:ph type="pic" sz="half" idx="22"/>
          </p:nvPr>
        </p:nvSpPr>
        <p:spPr>
          <a:xfrm>
            <a:off x="12192000" y="6451600"/>
            <a:ext cx="12192000" cy="8297334"/>
          </a:xfrm>
          <a:prstGeom prst="rect">
            <a:avLst/>
          </a:prstGeom>
        </p:spPr>
        <p:txBody>
          <a:bodyPr lIns="91439" tIns="45719" rIns="91439" bIns="45719">
            <a:noAutofit/>
          </a:bodyPr>
          <a:lstStyle/>
          <a:p>
            <a:pPr/>
          </a:p>
        </p:txBody>
      </p:sp>
      <p:sp>
        <p:nvSpPr>
          <p:cNvPr id="113" name="186445883_1467x1619.jpeg"/>
          <p:cNvSpPr/>
          <p:nvPr>
            <p:ph type="pic" idx="23"/>
          </p:nvPr>
        </p:nvSpPr>
        <p:spPr>
          <a:xfrm>
            <a:off x="-190500" y="0"/>
            <a:ext cx="12428272" cy="13716000"/>
          </a:xfrm>
          <a:prstGeom prst="rect">
            <a:avLst/>
          </a:prstGeom>
        </p:spPr>
        <p:txBody>
          <a:bodyPr lIns="91439" tIns="45719" rIns="91439" bIns="45719">
            <a:noAutofit/>
          </a:bodyPr>
          <a:lstStyle/>
          <a:p>
            <a:pPr/>
          </a:p>
        </p:txBody>
      </p:sp>
      <p:sp>
        <p:nvSpPr>
          <p:cNvPr id="114"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Callout"/>
          <p:cNvSpPr/>
          <p:nvPr/>
        </p:nvSpPr>
        <p:spPr>
          <a:xfrm>
            <a:off x="876300" y="3314700"/>
            <a:ext cx="22631400" cy="73171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 y="0"/>
                </a:moveTo>
                <a:cubicBezTo>
                  <a:pt x="54" y="0"/>
                  <a:pt x="0" y="165"/>
                  <a:pt x="0" y="369"/>
                </a:cubicBezTo>
                <a:lnTo>
                  <a:pt x="0" y="19013"/>
                </a:lnTo>
                <a:cubicBezTo>
                  <a:pt x="0" y="19217"/>
                  <a:pt x="54" y="19382"/>
                  <a:pt x="119" y="19382"/>
                </a:cubicBezTo>
                <a:lnTo>
                  <a:pt x="18186" y="19382"/>
                </a:lnTo>
                <a:lnTo>
                  <a:pt x="18717" y="21600"/>
                </a:lnTo>
                <a:lnTo>
                  <a:pt x="19247" y="19382"/>
                </a:lnTo>
                <a:lnTo>
                  <a:pt x="21481" y="19382"/>
                </a:lnTo>
                <a:cubicBezTo>
                  <a:pt x="21546" y="19382"/>
                  <a:pt x="21600" y="19217"/>
                  <a:pt x="21600" y="19013"/>
                </a:cubicBezTo>
                <a:lnTo>
                  <a:pt x="21600" y="369"/>
                </a:lnTo>
                <a:cubicBezTo>
                  <a:pt x="21600" y="165"/>
                  <a:pt x="21546" y="0"/>
                  <a:pt x="21481" y="0"/>
                </a:cubicBezTo>
                <a:lnTo>
                  <a:pt x="119"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4000">
                <a:solidFill>
                  <a:srgbClr val="FFFFFF"/>
                </a:solidFill>
                <a:latin typeface="+mn-lt"/>
                <a:ea typeface="+mn-ea"/>
                <a:cs typeface="+mn-cs"/>
                <a:sym typeface="DIN Condensed Bold"/>
              </a:defRPr>
            </a:pPr>
          </a:p>
        </p:txBody>
      </p:sp>
      <p:sp>
        <p:nvSpPr>
          <p:cNvPr id="122" name="Type a quote here."/>
          <p:cNvSpPr txBox="1"/>
          <p:nvPr>
            <p:ph type="body" sz="quarter" idx="21"/>
          </p:nvPr>
        </p:nvSpPr>
        <p:spPr>
          <a:xfrm>
            <a:off x="1676400" y="4089400"/>
            <a:ext cx="21056600" cy="1803400"/>
          </a:xfrm>
          <a:prstGeom prst="rect">
            <a:avLst/>
          </a:prstGeom>
        </p:spPr>
        <p:txBody>
          <a:bodyPr>
            <a:spAutoFit/>
          </a:bodyPr>
          <a:lstStyle>
            <a:lvl1pPr marL="0" indent="0">
              <a:lnSpc>
                <a:spcPct val="80000"/>
              </a:lnSpc>
              <a:spcBef>
                <a:spcPts val="0"/>
              </a:spcBef>
              <a:buClrTx/>
              <a:buSzTx/>
              <a:buFontTx/>
              <a:buNone/>
              <a:defRPr cap="all" sz="8000">
                <a:solidFill>
                  <a:srgbClr val="FFFFFF"/>
                </a:solidFill>
                <a:latin typeface="+mn-lt"/>
                <a:ea typeface="+mn-ea"/>
                <a:cs typeface="+mn-cs"/>
                <a:sym typeface="DIN Condensed Bold"/>
              </a:defRPr>
            </a:lvl1pPr>
          </a:lstStyle>
          <a:p>
            <a:pPr/>
            <a:r>
              <a:t>Type a quote here.</a:t>
            </a:r>
          </a:p>
        </p:txBody>
      </p:sp>
      <p:sp>
        <p:nvSpPr>
          <p:cNvPr id="123" name="Johnny Appleseed"/>
          <p:cNvSpPr txBox="1"/>
          <p:nvPr>
            <p:ph type="body" sz="quarter" idx="22"/>
          </p:nvPr>
        </p:nvSpPr>
        <p:spPr>
          <a:xfrm>
            <a:off x="762000" y="10953750"/>
            <a:ext cx="22860000" cy="1206500"/>
          </a:xfrm>
          <a:prstGeom prst="rect">
            <a:avLst/>
          </a:prstGeom>
        </p:spPr>
        <p:txBody>
          <a:bodyPr anchor="ctr">
            <a:spAutoFit/>
          </a:bodyPr>
          <a:lstStyle>
            <a:lvl1pPr marL="0" indent="0" algn="r">
              <a:lnSpc>
                <a:spcPct val="80000"/>
              </a:lnSpc>
              <a:spcBef>
                <a:spcPts val="0"/>
              </a:spcBef>
              <a:buClrTx/>
              <a:buSzTx/>
              <a:buFontTx/>
              <a:buNone/>
              <a:defRPr sz="8700">
                <a:latin typeface="+mn-lt"/>
                <a:ea typeface="+mn-ea"/>
                <a:cs typeface="+mn-cs"/>
                <a:sym typeface="DIN Condensed Bold"/>
              </a:defRPr>
            </a:lvl1pPr>
          </a:lstStyle>
          <a:p>
            <a:pPr/>
            <a:r>
              <a:t>Johnny Appleseed</a:t>
            </a:r>
          </a:p>
        </p:txBody>
      </p:sp>
      <p:sp>
        <p:nvSpPr>
          <p:cNvPr id="124" name="Text"/>
          <p:cNvSpPr txBox="1"/>
          <p:nvPr>
            <p:ph type="body" sz="quarter" idx="23"/>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125"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21"/>
          </p:nvPr>
        </p:nvSpPr>
        <p:spPr>
          <a:xfrm>
            <a:off x="11049000" y="3721100"/>
            <a:ext cx="12573000" cy="1803400"/>
          </a:xfrm>
          <a:prstGeom prst="rect">
            <a:avLst/>
          </a:prstGeom>
        </p:spPr>
        <p:txBody>
          <a:bodyPr>
            <a:spAutoFit/>
          </a:bodyPr>
          <a:lstStyle>
            <a:lvl1pPr marL="0" indent="0">
              <a:lnSpc>
                <a:spcPct val="80000"/>
              </a:lnSpc>
              <a:spcBef>
                <a:spcPts val="0"/>
              </a:spcBef>
              <a:buClrTx/>
              <a:buSzTx/>
              <a:buFontTx/>
              <a:buNone/>
              <a:defRPr cap="all" sz="8000">
                <a:solidFill>
                  <a:srgbClr val="FFFFFF"/>
                </a:solidFill>
                <a:latin typeface="+mn-lt"/>
                <a:ea typeface="+mn-ea"/>
                <a:cs typeface="+mn-cs"/>
                <a:sym typeface="DIN Condensed Bold"/>
              </a:defRPr>
            </a:lvl1pPr>
          </a:lstStyle>
          <a:p>
            <a:pPr/>
            <a:r>
              <a:t>Type a quote here.</a:t>
            </a:r>
          </a:p>
        </p:txBody>
      </p:sp>
      <p:sp>
        <p:nvSpPr>
          <p:cNvPr id="133" name="186445883_1467x1619.jpeg"/>
          <p:cNvSpPr/>
          <p:nvPr>
            <p:ph type="pic" idx="22"/>
          </p:nvPr>
        </p:nvSpPr>
        <p:spPr>
          <a:xfrm>
            <a:off x="-190500" y="0"/>
            <a:ext cx="12428272" cy="13716000"/>
          </a:xfrm>
          <a:prstGeom prst="rect">
            <a:avLst/>
          </a:prstGeom>
        </p:spPr>
        <p:txBody>
          <a:bodyPr lIns="91439" tIns="45719" rIns="91439" bIns="45719">
            <a:noAutofit/>
          </a:bodyPr>
          <a:lstStyle/>
          <a:p>
            <a:pPr/>
          </a:p>
        </p:txBody>
      </p:sp>
      <p:sp>
        <p:nvSpPr>
          <p:cNvPr id="134" name="Johnny Appleseed"/>
          <p:cNvSpPr txBox="1"/>
          <p:nvPr>
            <p:ph type="body" sz="quarter" idx="23"/>
          </p:nvPr>
        </p:nvSpPr>
        <p:spPr>
          <a:xfrm>
            <a:off x="11049000" y="10953750"/>
            <a:ext cx="12573000" cy="1206500"/>
          </a:xfrm>
          <a:prstGeom prst="rect">
            <a:avLst/>
          </a:prstGeom>
        </p:spPr>
        <p:txBody>
          <a:bodyPr anchor="ctr">
            <a:spAutoFit/>
          </a:bodyPr>
          <a:lstStyle>
            <a:lvl1pPr marL="0" indent="0" defTabSz="647700">
              <a:spcBef>
                <a:spcPts val="0"/>
              </a:spcBef>
              <a:buClrTx/>
              <a:buSzTx/>
              <a:buFontTx/>
              <a:buNone/>
              <a:defRPr sz="8700">
                <a:solidFill>
                  <a:srgbClr val="232323"/>
                </a:solidFill>
                <a:latin typeface="+mn-lt"/>
                <a:ea typeface="+mn-ea"/>
                <a:cs typeface="+mn-cs"/>
                <a:sym typeface="DIN Condensed Bold"/>
              </a:defRPr>
            </a:lvl1pPr>
          </a:lstStyle>
          <a:p>
            <a:pPr/>
            <a:r>
              <a:t>Johnny Appleseed</a:t>
            </a:r>
          </a:p>
        </p:txBody>
      </p:sp>
      <p:sp>
        <p:nvSpPr>
          <p:cNvPr id="135"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108176231_2889x1907_2.jpeg"/>
          <p:cNvSpPr/>
          <p:nvPr>
            <p:ph type="pic" idx="21"/>
          </p:nvPr>
        </p:nvSpPr>
        <p:spPr>
          <a:xfrm>
            <a:off x="-38100" y="-1219200"/>
            <a:ext cx="24460200" cy="16145934"/>
          </a:xfrm>
          <a:prstGeom prst="rect">
            <a:avLst/>
          </a:prstGeom>
        </p:spPr>
        <p:txBody>
          <a:bodyPr lIns="91439" tIns="45719" rIns="91439" bIns="45719">
            <a:noAutofit/>
          </a:bodyPr>
          <a:lstStyle/>
          <a:p>
            <a:pPr/>
          </a:p>
        </p:txBody>
      </p:sp>
      <p:sp>
        <p:nvSpPr>
          <p:cNvPr id="143"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Alt">
    <p:spTree>
      <p:nvGrpSpPr>
        <p:cNvPr id="1" name=""/>
        <p:cNvGrpSpPr/>
        <p:nvPr/>
      </p:nvGrpSpPr>
      <p:grpSpPr>
        <a:xfrm>
          <a:off x="0" y="0"/>
          <a:ext cx="0" cy="0"/>
          <a:chOff x="0" y="0"/>
          <a:chExt cx="0" cy="0"/>
        </a:xfrm>
      </p:grpSpPr>
      <p:sp>
        <p:nvSpPr>
          <p:cNvPr id="157"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108176231_2889x1907_2_gradiation.jpeg"/>
          <p:cNvSpPr/>
          <p:nvPr>
            <p:ph type="pic" idx="21"/>
          </p:nvPr>
        </p:nvSpPr>
        <p:spPr>
          <a:xfrm>
            <a:off x="-38100" y="-1219200"/>
            <a:ext cx="24460200" cy="16145934"/>
          </a:xfrm>
          <a:prstGeom prst="rect">
            <a:avLst/>
          </a:prstGeom>
        </p:spPr>
        <p:txBody>
          <a:bodyPr lIns="91439" tIns="45719" rIns="91439" bIns="45719">
            <a:noAutofit/>
          </a:bodyPr>
          <a:lstStyle/>
          <a:p>
            <a:pPr/>
          </a:p>
        </p:txBody>
      </p:sp>
      <p:sp>
        <p:nvSpPr>
          <p:cNvPr id="23"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762000" y="9042400"/>
            <a:ext cx="22860000" cy="3810000"/>
          </a:xfrm>
          <a:prstGeom prst="rect">
            <a:avLst/>
          </a:prstGeom>
        </p:spPr>
        <p:txBody>
          <a:bodyPr/>
          <a:lstStyle>
            <a:lvl1pPr>
              <a:spcBef>
                <a:spcPts val="0"/>
              </a:spcBef>
              <a:defRPr sz="30300"/>
            </a:lvl1pPr>
          </a:lstStyle>
          <a:p>
            <a:pPr/>
            <a:r>
              <a:t>Title Text</a:t>
            </a:r>
          </a:p>
        </p:txBody>
      </p:sp>
      <p:sp>
        <p:nvSpPr>
          <p:cNvPr id="25" name="Body Level One…"/>
          <p:cNvSpPr txBox="1"/>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5pPr>
          </a:lstStyle>
          <a:p>
            <a:pPr/>
            <a:r>
              <a:t>Body Level One</a:t>
            </a:r>
          </a:p>
          <a:p>
            <a:pPr lvl="1"/>
            <a:r>
              <a:t>Body Level Two</a:t>
            </a:r>
          </a:p>
          <a:p>
            <a:pPr lvl="2"/>
            <a:r>
              <a:t>Body Level Three</a:t>
            </a:r>
          </a:p>
          <a:p>
            <a:pPr lvl="3"/>
            <a:r>
              <a:t>Body Level Four</a:t>
            </a:r>
          </a:p>
          <a:p>
            <a:pPr lvl="4"/>
            <a:r>
              <a:t>Body Level Five</a:t>
            </a:r>
          </a:p>
        </p:txBody>
      </p:sp>
      <p:sp>
        <p:nvSpPr>
          <p:cNvPr id="26" name="01"/>
          <p:cNvSpPr txBox="1"/>
          <p:nvPr>
            <p:ph type="sldNum" sz="quarter" idx="2"/>
          </p:nvPr>
        </p:nvSpPr>
        <p:spPr>
          <a:xfrm>
            <a:off x="23063200" y="609600"/>
            <a:ext cx="553195"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Alt">
    <p:spTree>
      <p:nvGrpSpPr>
        <p:cNvPr id="1" name=""/>
        <p:cNvGrpSpPr/>
        <p:nvPr/>
      </p:nvGrpSpPr>
      <p:grpSpPr>
        <a:xfrm>
          <a:off x="0" y="0"/>
          <a:ext cx="0" cy="0"/>
          <a:chOff x="0" y="0"/>
          <a:chExt cx="0" cy="0"/>
        </a:xfrm>
      </p:grpSpPr>
      <p:sp>
        <p:nvSpPr>
          <p:cNvPr id="33"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762000" y="9042400"/>
            <a:ext cx="22860000" cy="3810000"/>
          </a:xfrm>
          <a:prstGeom prst="rect">
            <a:avLst/>
          </a:prstGeom>
        </p:spPr>
        <p:txBody>
          <a:bodyPr/>
          <a:lstStyle>
            <a:lvl1pPr>
              <a:spcBef>
                <a:spcPts val="0"/>
              </a:spcBef>
              <a:defRPr sz="30300"/>
            </a:lvl1pPr>
          </a:lstStyle>
          <a:p>
            <a:pPr/>
            <a:r>
              <a:t>Title Text</a:t>
            </a:r>
          </a:p>
        </p:txBody>
      </p:sp>
      <p:sp>
        <p:nvSpPr>
          <p:cNvPr id="35" name="Body Level One…"/>
          <p:cNvSpPr txBox="1"/>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5pPr>
          </a:lstStyle>
          <a:p>
            <a:pPr/>
            <a:r>
              <a:t>Body Level One</a:t>
            </a:r>
          </a:p>
          <a:p>
            <a:pPr lvl="1"/>
            <a:r>
              <a:t>Body Level Two</a:t>
            </a:r>
          </a:p>
          <a:p>
            <a:pPr lvl="2"/>
            <a:r>
              <a:t>Body Level Three</a:t>
            </a:r>
          </a:p>
          <a:p>
            <a:pPr lvl="3"/>
            <a:r>
              <a:t>Body Level Four</a:t>
            </a:r>
          </a:p>
          <a:p>
            <a:pPr lvl="4"/>
            <a:r>
              <a:t>Body Level Five</a:t>
            </a:r>
          </a:p>
        </p:txBody>
      </p:sp>
      <p:sp>
        <p:nvSpPr>
          <p:cNvPr id="36" name="01"/>
          <p:cNvSpPr txBox="1"/>
          <p:nvPr>
            <p:ph type="sldNum" sz="quarter" idx="2"/>
          </p:nvPr>
        </p:nvSpPr>
        <p:spPr>
          <a:xfrm>
            <a:off x="23013221" y="584200"/>
            <a:ext cx="553195"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re">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762000" y="5676900"/>
            <a:ext cx="22860000" cy="6350000"/>
          </a:xfrm>
          <a:prstGeom prst="rect">
            <a:avLst/>
          </a:prstGeom>
        </p:spPr>
        <p:txBody>
          <a:bodyPr/>
          <a:lstStyle>
            <a:lvl1pPr>
              <a:spcBef>
                <a:spcPts val="0"/>
              </a:spcBef>
              <a:defRPr sz="30300"/>
            </a:lvl1pPr>
          </a:lstStyle>
          <a:p>
            <a:pPr/>
            <a:r>
              <a:t>Title Text</a:t>
            </a:r>
          </a:p>
        </p:txBody>
      </p:sp>
      <p:sp>
        <p:nvSpPr>
          <p:cNvPr id="44" name="01"/>
          <p:cNvSpPr txBox="1"/>
          <p:nvPr>
            <p:ph type="sldNum" sz="quarter" idx="2"/>
          </p:nvPr>
        </p:nvSpPr>
        <p:spPr>
          <a:xfrm>
            <a:off x="23063200" y="609600"/>
            <a:ext cx="553195"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Line"/>
          <p:cNvSpPr/>
          <p:nvPr/>
        </p:nvSpPr>
        <p:spPr>
          <a:xfrm flipV="1">
            <a:off x="11049000" y="8635798"/>
            <a:ext cx="12572997" cy="203"/>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186445883_1467x1619.jpeg"/>
          <p:cNvSpPr/>
          <p:nvPr>
            <p:ph type="pic" idx="21"/>
          </p:nvPr>
        </p:nvSpPr>
        <p:spPr>
          <a:xfrm>
            <a:off x="-190500" y="0"/>
            <a:ext cx="12428272" cy="13716000"/>
          </a:xfrm>
          <a:prstGeom prst="rect">
            <a:avLst/>
          </a:prstGeom>
        </p:spPr>
        <p:txBody>
          <a:bodyPr lIns="91439" tIns="45719" rIns="91439" bIns="45719">
            <a:noAutofit/>
          </a:bodyPr>
          <a:lstStyle/>
          <a:p>
            <a:pPr/>
          </a:p>
        </p:txBody>
      </p:sp>
      <p:sp>
        <p:nvSpPr>
          <p:cNvPr id="53" name="Title Text"/>
          <p:cNvSpPr txBox="1"/>
          <p:nvPr>
            <p:ph type="title"/>
          </p:nvPr>
        </p:nvSpPr>
        <p:spPr>
          <a:xfrm>
            <a:off x="11049000" y="9042400"/>
            <a:ext cx="12573000" cy="3810000"/>
          </a:xfrm>
          <a:prstGeom prst="rect">
            <a:avLst/>
          </a:prstGeom>
        </p:spPr>
        <p:txBody>
          <a:bodyPr/>
          <a:lstStyle>
            <a:lvl1pPr>
              <a:spcBef>
                <a:spcPts val="0"/>
              </a:spcBef>
              <a:defRPr sz="30300"/>
            </a:lvl1pPr>
          </a:lstStyle>
          <a:p>
            <a:pPr/>
            <a:r>
              <a:t>Title Text</a:t>
            </a:r>
          </a:p>
        </p:txBody>
      </p:sp>
      <p:sp>
        <p:nvSpPr>
          <p:cNvPr id="54" name="Body Level One…"/>
          <p:cNvSpPr txBox="1"/>
          <p:nvPr>
            <p:ph type="body" sz="quarter" idx="1"/>
          </p:nvPr>
        </p:nvSpPr>
        <p:spPr>
          <a:xfrm>
            <a:off x="11049000" y="5994400"/>
            <a:ext cx="12573000" cy="2540000"/>
          </a:xfrm>
          <a:prstGeom prst="rect">
            <a:avLst/>
          </a:prstGeom>
        </p:spPr>
        <p:txBody>
          <a:bodyPr anchor="b"/>
          <a:lstStyle>
            <a:lvl1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cap="all" sz="7700">
                <a:solidFill>
                  <a:srgbClr val="A6AAA9"/>
                </a:solidFill>
                <a:latin typeface="DIN Alternate Bold"/>
                <a:ea typeface="DIN Alternate Bold"/>
                <a:cs typeface="DIN Alternate Bold"/>
                <a:sym typeface="DIN Alternate Bold"/>
              </a:defRPr>
            </a:lvl5pPr>
          </a:lstStyle>
          <a:p>
            <a:pPr/>
            <a:r>
              <a:t>Body Level One</a:t>
            </a:r>
          </a:p>
          <a:p>
            <a:pPr lvl="1"/>
            <a:r>
              <a:t>Body Level Two</a:t>
            </a:r>
          </a:p>
          <a:p>
            <a:pPr lvl="2"/>
            <a:r>
              <a:t>Body Level Three</a:t>
            </a:r>
          </a:p>
          <a:p>
            <a:pPr lvl="3"/>
            <a:r>
              <a:t>Body Level Four</a:t>
            </a:r>
          </a:p>
          <a:p>
            <a:pPr lvl="4"/>
            <a:r>
              <a:t>Body Level Five</a:t>
            </a:r>
          </a:p>
        </p:txBody>
      </p:sp>
      <p:sp>
        <p:nvSpPr>
          <p:cNvPr id="55" name="01"/>
          <p:cNvSpPr txBox="1"/>
          <p:nvPr>
            <p:ph type="sldNum" sz="quarter" idx="2"/>
          </p:nvPr>
        </p:nvSpPr>
        <p:spPr>
          <a:xfrm>
            <a:off x="23063200" y="609600"/>
            <a:ext cx="553195"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92" name="186445883_1467x1619.jpeg"/>
          <p:cNvSpPr/>
          <p:nvPr>
            <p:ph type="pic" idx="22"/>
          </p:nvPr>
        </p:nvSpPr>
        <p:spPr>
          <a:xfrm>
            <a:off x="13258800" y="0"/>
            <a:ext cx="12428272" cy="13716000"/>
          </a:xfrm>
          <a:prstGeom prst="rect">
            <a:avLst/>
          </a:prstGeom>
        </p:spPr>
        <p:txBody>
          <a:bodyPr lIns="91439" tIns="45719" rIns="91439" bIns="45719">
            <a:noAutofit/>
          </a:bodyPr>
          <a:lstStyle/>
          <a:p>
            <a:pPr/>
          </a:p>
        </p:txBody>
      </p:sp>
      <p:sp>
        <p:nvSpPr>
          <p:cNvPr id="93" name="Title Text"/>
          <p:cNvSpPr txBox="1"/>
          <p:nvPr>
            <p:ph type="title"/>
          </p:nvPr>
        </p:nvSpPr>
        <p:spPr>
          <a:xfrm>
            <a:off x="762000" y="2159000"/>
            <a:ext cx="11811000" cy="1016000"/>
          </a:xfrm>
          <a:prstGeom prst="rect">
            <a:avLst/>
          </a:prstGeom>
        </p:spPr>
        <p:txBody>
          <a:bodyPr/>
          <a:lstStyle/>
          <a:p>
            <a:pPr/>
            <a:r>
              <a:t>Title Text</a:t>
            </a:r>
          </a:p>
        </p:txBody>
      </p:sp>
      <p:sp>
        <p:nvSpPr>
          <p:cNvPr id="94" name="Body Level One…"/>
          <p:cNvSpPr txBox="1"/>
          <p:nvPr>
            <p:ph type="body" sz="half" idx="1"/>
          </p:nvPr>
        </p:nvSpPr>
        <p:spPr>
          <a:xfrm>
            <a:off x="762000" y="3860800"/>
            <a:ext cx="11811000" cy="8585200"/>
          </a:xfrm>
          <a:prstGeom prst="rect">
            <a:avLst/>
          </a:prstGeom>
        </p:spPr>
        <p:txBody>
          <a:bodyPr/>
          <a:lstStyle>
            <a:lvl1pPr>
              <a:buClr>
                <a:schemeClr val="accent1"/>
              </a:buClr>
              <a:buChar char="▸"/>
              <a:defRPr sz="4000"/>
            </a:lvl1pPr>
            <a:lvl2pPr>
              <a:buClr>
                <a:schemeClr val="accent1"/>
              </a:buClr>
              <a:buChar char="▸"/>
              <a:defRPr sz="4000"/>
            </a:lvl2pPr>
            <a:lvl3pPr>
              <a:buClr>
                <a:schemeClr val="accent1"/>
              </a:buClr>
              <a:buChar char="▸"/>
              <a:defRPr sz="4000"/>
            </a:lvl3pPr>
            <a:lvl4pPr>
              <a:buClr>
                <a:schemeClr val="accent1"/>
              </a:buClr>
              <a:buChar char="▸"/>
              <a:defRPr sz="4000"/>
            </a:lvl4pPr>
            <a:lvl5pPr>
              <a:buClr>
                <a:schemeClr val="accent1"/>
              </a:buClr>
              <a:buChar char="▸"/>
              <a:defRPr sz="4000"/>
            </a:lvl5pPr>
          </a:lstStyle>
          <a:p>
            <a:pPr/>
            <a:r>
              <a:t>Body Level One</a:t>
            </a:r>
          </a:p>
          <a:p>
            <a:pPr lvl="1"/>
            <a:r>
              <a:t>Body Level Two</a:t>
            </a:r>
          </a:p>
          <a:p>
            <a:pPr lvl="2"/>
            <a:r>
              <a:t>Body Level Three</a:t>
            </a:r>
          </a:p>
          <a:p>
            <a:pPr lvl="3"/>
            <a:r>
              <a:t>Body Level Four</a:t>
            </a:r>
          </a:p>
          <a:p>
            <a:pPr lvl="4"/>
            <a:r>
              <a:t>Body Level Five</a:t>
            </a:r>
          </a:p>
        </p:txBody>
      </p:sp>
      <p:sp>
        <p:nvSpPr>
          <p:cNvPr id="95"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flipV="1">
            <a:off x="762000" y="1396632"/>
            <a:ext cx="22859999" cy="369"/>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762000" y="2159000"/>
            <a:ext cx="22860000" cy="101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762000" y="3860800"/>
            <a:ext cx="22860000" cy="8585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01"/>
          <p:cNvSpPr txBox="1"/>
          <p:nvPr>
            <p:ph type="sldNum" sz="quarter" idx="2"/>
          </p:nvPr>
        </p:nvSpPr>
        <p:spPr>
          <a:xfrm>
            <a:off x="23059652" y="609600"/>
            <a:ext cx="553196" cy="635000"/>
          </a:xfrm>
          <a:prstGeom prst="rect">
            <a:avLst/>
          </a:prstGeom>
          <a:ln w="12700">
            <a:miter lim="400000"/>
          </a:ln>
        </p:spPr>
        <p:txBody>
          <a:bodyPr wrap="none" lIns="50800" tIns="50800" rIns="50800" bIns="50800">
            <a:spAutoFit/>
          </a:bodyPr>
          <a:lstStyle>
            <a:lvl1pPr algn="r">
              <a:lnSpc>
                <a:spcPct val="80000"/>
              </a:lnSpc>
              <a:spcBef>
                <a:spcPts val="0"/>
              </a:spcBef>
              <a:defRPr sz="3600">
                <a:latin typeface="DIN Alternate Bold"/>
                <a:ea typeface="DIN Alternate Bold"/>
                <a:cs typeface="DIN Alternate Bold"/>
                <a:sym typeface="DIN Alternate Bold"/>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1pPr>
      <a:lvl2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2pPr>
      <a:lvl3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3pPr>
      <a:lvl4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4pPr>
      <a:lvl5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5pPr>
      <a:lvl6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6pPr>
      <a:lvl7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7pPr>
      <a:lvl8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8pPr>
      <a:lvl9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9pPr>
    </p:titleStyle>
    <p:bodyStyle>
      <a:lvl1pPr marL="63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1pPr>
      <a:lvl2pPr marL="127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2pPr>
      <a:lvl3pPr marL="190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3pPr>
      <a:lvl4pPr marL="254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4pPr>
      <a:lvl5pPr marL="317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5pPr>
      <a:lvl6pPr marL="381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6pPr>
      <a:lvl7pPr marL="444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7pPr>
      <a:lvl8pPr marL="508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8pPr>
      <a:lvl9pPr marL="571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9pPr>
    </p:bodyStyle>
    <p:otherStyle>
      <a:lvl1pPr marL="0" marR="0" indent="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1pPr>
      <a:lvl2pPr marL="0" marR="0" indent="2286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2pPr>
      <a:lvl3pPr marL="0" marR="0" indent="4572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3pPr>
      <a:lvl4pPr marL="0" marR="0" indent="6858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4pPr>
      <a:lvl5pPr marL="0" marR="0" indent="9144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5pPr>
      <a:lvl6pPr marL="0" marR="0" indent="11430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6pPr>
      <a:lvl7pPr marL="0" marR="0" indent="13716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7pPr>
      <a:lvl8pPr marL="0" marR="0" indent="16002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8pPr>
      <a:lvl9pPr marL="0" marR="0" indent="18288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jpeg"/></Relationships>

</file>

<file path=ppt/slides/_rels/slide1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10.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t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developer.apple.com/machine-learning" TargetMode="External"/><Relationship Id="rId3" Type="http://schemas.openxmlformats.org/officeDocument/2006/relationships/hyperlink" Target="https://machinethink.net/blog" TargetMode="External"/><Relationship Id="rId4" Type="http://schemas.openxmlformats.org/officeDocument/2006/relationships/hyperlink" Target="https://github.com/likedan/Awesome-CoreML-Models"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66" name="on-Device nlp intelligence"/>
          <p:cNvSpPr txBox="1"/>
          <p:nvPr>
            <p:ph type="ctrTitle"/>
          </p:nvPr>
        </p:nvSpPr>
        <p:spPr>
          <a:prstGeom prst="rect">
            <a:avLst/>
          </a:prstGeom>
        </p:spPr>
        <p:txBody>
          <a:bodyPr/>
          <a:lstStyle>
            <a:lvl1pPr defTabSz="520065">
              <a:defRPr sz="19089"/>
            </a:lvl1pPr>
          </a:lstStyle>
          <a:p>
            <a:pPr/>
            <a:r>
              <a:t>on-Device nlp intelligence</a:t>
            </a:r>
          </a:p>
        </p:txBody>
      </p:sp>
      <p:sp>
        <p:nvSpPr>
          <p:cNvPr id="167" name="Make iOS apps smarter"/>
          <p:cNvSpPr txBox="1"/>
          <p:nvPr>
            <p:ph type="subTitle" sz="quarter" idx="1"/>
          </p:nvPr>
        </p:nvSpPr>
        <p:spPr>
          <a:prstGeom prst="rect">
            <a:avLst/>
          </a:prstGeom>
        </p:spPr>
        <p:txBody>
          <a:bodyPr/>
          <a:lstStyle/>
          <a:p>
            <a:pPr/>
            <a:r>
              <a:t>Make iOS apps smarter </a:t>
            </a:r>
          </a:p>
        </p:txBody>
      </p:sp>
      <p:sp>
        <p:nvSpPr>
          <p:cNvPr id="168" name="Muthu Venkatesh"/>
          <p:cNvSpPr txBox="1"/>
          <p:nvPr/>
        </p:nvSpPr>
        <p:spPr>
          <a:xfrm>
            <a:off x="762000" y="10216601"/>
            <a:ext cx="22860000" cy="254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defRPr sz="3700">
                <a:latin typeface="Avenir Next Demi Bold"/>
                <a:ea typeface="Avenir Next Demi Bold"/>
                <a:cs typeface="Avenir Next Demi Bold"/>
                <a:sym typeface="Avenir Next Demi Bold"/>
              </a:defRPr>
            </a:lvl1pPr>
          </a:lstStyle>
          <a:p>
            <a:pPr/>
            <a:r>
              <a:t>Muthu Venkatesh</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12" name="NLP Embeddings"/>
          <p:cNvSpPr txBox="1"/>
          <p:nvPr>
            <p:ph type="title"/>
          </p:nvPr>
        </p:nvSpPr>
        <p:spPr>
          <a:xfrm>
            <a:off x="762000" y="2159000"/>
            <a:ext cx="22695657" cy="1016000"/>
          </a:xfrm>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NLP Embeddings</a:t>
            </a:r>
          </a:p>
        </p:txBody>
      </p:sp>
      <p:pic>
        <p:nvPicPr>
          <p:cNvPr id="213" name="Screenshot 2023-12-05 at 7.52.49 PM.png" descr="Screenshot 2023-12-05 at 7.52.49 PM.png"/>
          <p:cNvPicPr>
            <a:picLocks noChangeAspect="1"/>
          </p:cNvPicPr>
          <p:nvPr/>
        </p:nvPicPr>
        <p:blipFill>
          <a:blip r:embed="rId3">
            <a:extLst/>
          </a:blip>
          <a:stretch>
            <a:fillRect/>
          </a:stretch>
        </p:blipFill>
        <p:spPr>
          <a:xfrm>
            <a:off x="1097147" y="3782698"/>
            <a:ext cx="12044035" cy="4272030"/>
          </a:xfrm>
          <a:prstGeom prst="rect">
            <a:avLst/>
          </a:prstGeom>
          <a:ln w="12700">
            <a:miter lim="400000"/>
          </a:ln>
        </p:spPr>
      </p:pic>
      <p:pic>
        <p:nvPicPr>
          <p:cNvPr id="214" name="Screenshot 2023-12-05 at 7.53.41 PM.png" descr="Screenshot 2023-12-05 at 7.53.41 PM.png"/>
          <p:cNvPicPr>
            <a:picLocks noChangeAspect="1"/>
          </p:cNvPicPr>
          <p:nvPr/>
        </p:nvPicPr>
        <p:blipFill>
          <a:blip r:embed="rId4">
            <a:extLst/>
          </a:blip>
          <a:stretch>
            <a:fillRect/>
          </a:stretch>
        </p:blipFill>
        <p:spPr>
          <a:xfrm>
            <a:off x="7009525" y="8662425"/>
            <a:ext cx="16364629" cy="4272030"/>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18" name="Contextual Embeddings"/>
          <p:cNvSpPr txBox="1"/>
          <p:nvPr>
            <p:ph type="title"/>
          </p:nvPr>
        </p:nvSpPr>
        <p:spPr>
          <a:xfrm>
            <a:off x="762000" y="2159000"/>
            <a:ext cx="22695657" cy="1016000"/>
          </a:xfrm>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Contextual Embeddings</a:t>
            </a:r>
          </a:p>
        </p:txBody>
      </p:sp>
      <p:pic>
        <p:nvPicPr>
          <p:cNvPr id="219" name="Screenshot 2023-12-05 at 7.53.55 PM.png" descr="Screenshot 2023-12-05 at 7.53.55 PM.png"/>
          <p:cNvPicPr>
            <a:picLocks noChangeAspect="1"/>
          </p:cNvPicPr>
          <p:nvPr/>
        </p:nvPicPr>
        <p:blipFill>
          <a:blip r:embed="rId3">
            <a:extLst/>
          </a:blip>
          <a:stretch>
            <a:fillRect/>
          </a:stretch>
        </p:blipFill>
        <p:spPr>
          <a:xfrm>
            <a:off x="804944" y="3924299"/>
            <a:ext cx="10810857" cy="3652649"/>
          </a:xfrm>
          <a:prstGeom prst="rect">
            <a:avLst/>
          </a:prstGeom>
          <a:ln w="12700">
            <a:miter lim="400000"/>
          </a:ln>
        </p:spPr>
      </p:pic>
      <p:pic>
        <p:nvPicPr>
          <p:cNvPr id="220" name="Screenshot 2023-12-05 at 7.55.23 PM.png" descr="Screenshot 2023-12-05 at 7.55.23 PM.png"/>
          <p:cNvPicPr>
            <a:picLocks noChangeAspect="1"/>
          </p:cNvPicPr>
          <p:nvPr/>
        </p:nvPicPr>
        <p:blipFill>
          <a:blip r:embed="rId4">
            <a:extLst/>
          </a:blip>
          <a:stretch>
            <a:fillRect/>
          </a:stretch>
        </p:blipFill>
        <p:spPr>
          <a:xfrm>
            <a:off x="11934659" y="6588484"/>
            <a:ext cx="11738046" cy="6302179"/>
          </a:xfrm>
          <a:prstGeom prst="rect">
            <a:avLst/>
          </a:prstGeom>
          <a:ln w="12700">
            <a:miter lim="400000"/>
          </a:ln>
        </p:spPr>
      </p:pic>
      <p:sp>
        <p:nvSpPr>
          <p:cNvPr id="221" name="ELMo Model"/>
          <p:cNvSpPr txBox="1"/>
          <p:nvPr/>
        </p:nvSpPr>
        <p:spPr>
          <a:xfrm>
            <a:off x="15961622" y="5516753"/>
            <a:ext cx="3684119"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spcBef>
                <a:spcPts val="3900"/>
              </a:spcBef>
              <a:defRPr sz="4800"/>
            </a:lvl1pPr>
          </a:lstStyle>
          <a:p>
            <a:pPr/>
            <a:r>
              <a:t>ELMo Model</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25" name="On-Device NLP in iOS"/>
          <p:cNvSpPr txBox="1"/>
          <p:nvPr>
            <p:ph type="title"/>
          </p:nvPr>
        </p:nvSpPr>
        <p:spPr>
          <a:xfrm>
            <a:off x="762000" y="2159000"/>
            <a:ext cx="22695657" cy="1016000"/>
          </a:xfrm>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On-Device NLP in iOS</a:t>
            </a:r>
          </a:p>
        </p:txBody>
      </p:sp>
      <p:pic>
        <p:nvPicPr>
          <p:cNvPr id="226" name="On-Device NLP at Apple.jpg" descr="On-Device NLP at Apple.jpg"/>
          <p:cNvPicPr>
            <a:picLocks noChangeAspect="1"/>
          </p:cNvPicPr>
          <p:nvPr/>
        </p:nvPicPr>
        <p:blipFill>
          <a:blip r:embed="rId3">
            <a:extLst/>
          </a:blip>
          <a:stretch>
            <a:fillRect/>
          </a:stretch>
        </p:blipFill>
        <p:spPr>
          <a:xfrm>
            <a:off x="488950" y="3384550"/>
            <a:ext cx="23406100" cy="9588500"/>
          </a:xfrm>
          <a:prstGeom prst="rect">
            <a:avLst/>
          </a:prstGeom>
          <a:ln w="12700">
            <a:miter lim="400000"/>
          </a:ln>
        </p:spPr>
      </p:pic>
      <p:sp>
        <p:nvSpPr>
          <p:cNvPr id="227" name="Square"/>
          <p:cNvSpPr/>
          <p:nvPr/>
        </p:nvSpPr>
        <p:spPr>
          <a:xfrm>
            <a:off x="437336" y="8557080"/>
            <a:ext cx="1270001" cy="1270001"/>
          </a:xfrm>
          <a:prstGeom prst="rect">
            <a:avLst/>
          </a:prstGeom>
          <a:solidFill>
            <a:srgbClr val="000000"/>
          </a:solidFill>
          <a:ln w="12700">
            <a:miter lim="400000"/>
          </a:ln>
        </p:spPr>
        <p:txBody>
          <a:bodyPr lIns="50800" tIns="50800" rIns="50800" bIns="50800" anchor="ctr"/>
          <a:lstStyle/>
          <a:p>
            <a:pPr algn="ctr">
              <a:lnSpc>
                <a:spcPct val="80000"/>
              </a:lnSpc>
              <a:spcBef>
                <a:spcPts val="0"/>
              </a:spcBef>
              <a:defRPr cap="all" sz="4000">
                <a:latin typeface="+mn-lt"/>
                <a:ea typeface="+mn-ea"/>
                <a:cs typeface="+mn-cs"/>
                <a:sym typeface="DIN Condensed Bold"/>
              </a:defRPr>
            </a:pP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31" name="Fundamental Text Processing APIs"/>
          <p:cNvSpPr txBox="1"/>
          <p:nvPr>
            <p:ph type="title"/>
          </p:nvPr>
        </p:nvSpPr>
        <p:spPr>
          <a:xfrm>
            <a:off x="762000" y="2159000"/>
            <a:ext cx="22860000" cy="1016000"/>
          </a:xfrm>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Fundamental Text Processing APIs</a:t>
            </a:r>
          </a:p>
        </p:txBody>
      </p:sp>
      <p:sp>
        <p:nvSpPr>
          <p:cNvPr id="232" name="Word Tagging - To extract piece of information from unstructured texts…"/>
          <p:cNvSpPr txBox="1"/>
          <p:nvPr>
            <p:ph type="body" sz="half" idx="1"/>
          </p:nvPr>
        </p:nvSpPr>
        <p:spPr>
          <a:xfrm>
            <a:off x="762000" y="3911600"/>
            <a:ext cx="10745968" cy="8814328"/>
          </a:xfrm>
          <a:prstGeom prst="rect">
            <a:avLst/>
          </a:prstGeom>
        </p:spPr>
        <p:txBody>
          <a:bodyPr/>
          <a:lstStyle/>
          <a:p>
            <a:pPr marL="565150" indent="-565150" defTabSz="734694">
              <a:spcBef>
                <a:spcPts val="3400"/>
              </a:spcBef>
              <a:defRPr sz="3559"/>
            </a:pPr>
            <a:r>
              <a:t>Word Tagging - To extract piece of information from unstructured texts</a:t>
            </a:r>
          </a:p>
          <a:p>
            <a:pPr marL="565150" indent="-565150" defTabSz="734694">
              <a:spcBef>
                <a:spcPts val="3400"/>
              </a:spcBef>
              <a:defRPr sz="3559"/>
            </a:pPr>
            <a:r>
              <a:t>UseCases:</a:t>
            </a:r>
          </a:p>
          <a:p>
            <a:pPr lvl="1" marL="1130300" indent="-565150" defTabSz="734694">
              <a:spcBef>
                <a:spcPts val="3400"/>
              </a:spcBef>
              <a:defRPr sz="3559"/>
            </a:pPr>
            <a:r>
              <a:t>Text Summarisation</a:t>
            </a:r>
          </a:p>
          <a:p>
            <a:pPr lvl="1" marL="1130300" indent="-565150" defTabSz="734694">
              <a:spcBef>
                <a:spcPts val="3400"/>
              </a:spcBef>
              <a:defRPr sz="3559"/>
            </a:pPr>
            <a:r>
              <a:t>Keyword Extraction</a:t>
            </a:r>
          </a:p>
          <a:p>
            <a:pPr lvl="1" marL="1130300" indent="-565150" defTabSz="734694">
              <a:spcBef>
                <a:spcPts val="3400"/>
              </a:spcBef>
              <a:defRPr sz="3559"/>
            </a:pPr>
            <a:r>
              <a:t>Text-to-Speech, Speech-to-Text</a:t>
            </a:r>
          </a:p>
          <a:p>
            <a:pPr lvl="1" marL="1130300" indent="-565150" defTabSz="734694">
              <a:spcBef>
                <a:spcPts val="3400"/>
              </a:spcBef>
              <a:defRPr sz="3559"/>
            </a:pPr>
            <a:r>
              <a:t>Named Entities from Text</a:t>
            </a:r>
          </a:p>
          <a:p>
            <a:pPr lvl="1" marL="1130300" indent="-565150" defTabSz="734694">
              <a:spcBef>
                <a:spcPts val="3400"/>
              </a:spcBef>
              <a:defRPr sz="3559"/>
            </a:pPr>
            <a:r>
              <a:t>On-Device Language detection &amp; translation</a:t>
            </a:r>
          </a:p>
          <a:p>
            <a:pPr lvl="1" marL="1130300" indent="-565150" defTabSz="734694">
              <a:spcBef>
                <a:spcPts val="3400"/>
              </a:spcBef>
              <a:defRPr sz="3559"/>
            </a:pPr>
            <a:r>
              <a:t>Spell checking &amp; Autocorrection</a:t>
            </a:r>
          </a:p>
        </p:txBody>
      </p:sp>
      <p:pic>
        <p:nvPicPr>
          <p:cNvPr id="233" name="natural-language_2x~dark@2x.png" descr="natural-language_2x~dark@2x.png"/>
          <p:cNvPicPr>
            <a:picLocks noChangeAspect="1"/>
          </p:cNvPicPr>
          <p:nvPr/>
        </p:nvPicPr>
        <p:blipFill>
          <a:blip r:embed="rId3">
            <a:extLst/>
          </a:blip>
          <a:stretch>
            <a:fillRect/>
          </a:stretch>
        </p:blipFill>
        <p:spPr>
          <a:xfrm>
            <a:off x="11749424" y="4475759"/>
            <a:ext cx="11941840" cy="6161482"/>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37" name="Text Embedding APIs"/>
          <p:cNvSpPr txBox="1"/>
          <p:nvPr>
            <p:ph type="title"/>
          </p:nvPr>
        </p:nvSpPr>
        <p:spPr>
          <a:xfrm>
            <a:off x="762000" y="2159000"/>
            <a:ext cx="22860000" cy="1016000"/>
          </a:xfrm>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Text Embedding APIs</a:t>
            </a:r>
          </a:p>
        </p:txBody>
      </p:sp>
      <p:sp>
        <p:nvSpPr>
          <p:cNvPr id="238" name="Embedding - Text data in a continuous vector space…"/>
          <p:cNvSpPr txBox="1"/>
          <p:nvPr>
            <p:ph type="body" sz="half" idx="1"/>
          </p:nvPr>
        </p:nvSpPr>
        <p:spPr>
          <a:xfrm>
            <a:off x="762000" y="3911600"/>
            <a:ext cx="10745968" cy="8814328"/>
          </a:xfrm>
          <a:prstGeom prst="rect">
            <a:avLst/>
          </a:prstGeom>
        </p:spPr>
        <p:txBody>
          <a:bodyPr/>
          <a:lstStyle/>
          <a:p>
            <a:pPr/>
            <a:r>
              <a:t>Embedding - Text data in a continuous vector space</a:t>
            </a:r>
          </a:p>
          <a:p>
            <a:pPr/>
            <a:r>
              <a:t>UseCases:</a:t>
            </a:r>
          </a:p>
          <a:p>
            <a:pPr lvl="1"/>
            <a:r>
              <a:t>Text Classification</a:t>
            </a:r>
          </a:p>
          <a:p>
            <a:pPr lvl="1"/>
            <a:r>
              <a:t>Text Generation</a:t>
            </a:r>
          </a:p>
          <a:p>
            <a:pPr lvl="1"/>
            <a:r>
              <a:t>Information Retrieval</a:t>
            </a:r>
          </a:p>
          <a:p>
            <a:pPr lvl="1"/>
            <a:r>
              <a:t>Sentiment Analysis</a:t>
            </a:r>
          </a:p>
          <a:p>
            <a:pPr lvl="1"/>
            <a:r>
              <a:t>Semantic Search &amp; Query Expansion</a:t>
            </a:r>
          </a:p>
        </p:txBody>
      </p:sp>
      <p:pic>
        <p:nvPicPr>
          <p:cNvPr id="239" name="Screenshot 2023-12-05 at 7.52.49 PM.png" descr="Screenshot 2023-12-05 at 7.52.49 PM.png"/>
          <p:cNvPicPr>
            <a:picLocks noChangeAspect="1"/>
          </p:cNvPicPr>
          <p:nvPr/>
        </p:nvPicPr>
        <p:blipFill>
          <a:blip r:embed="rId2">
            <a:extLst/>
          </a:blip>
          <a:stretch>
            <a:fillRect/>
          </a:stretch>
        </p:blipFill>
        <p:spPr>
          <a:xfrm>
            <a:off x="11969652" y="5553205"/>
            <a:ext cx="11295687" cy="400659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41" name="Custom Models"/>
          <p:cNvSpPr txBox="1"/>
          <p:nvPr>
            <p:ph type="title"/>
          </p:nvPr>
        </p:nvSpPr>
        <p:spPr>
          <a:xfrm>
            <a:off x="762000" y="2159000"/>
            <a:ext cx="22860000" cy="1016000"/>
          </a:xfrm>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Custom Models</a:t>
            </a:r>
          </a:p>
        </p:txBody>
      </p:sp>
      <p:sp>
        <p:nvSpPr>
          <p:cNvPr id="242" name="Domain specific or addressing unique requirements…"/>
          <p:cNvSpPr txBox="1"/>
          <p:nvPr>
            <p:ph type="body" sz="half" idx="1"/>
          </p:nvPr>
        </p:nvSpPr>
        <p:spPr>
          <a:xfrm>
            <a:off x="762000" y="3911600"/>
            <a:ext cx="10443554" cy="8814328"/>
          </a:xfrm>
          <a:prstGeom prst="rect">
            <a:avLst/>
          </a:prstGeom>
        </p:spPr>
        <p:txBody>
          <a:bodyPr/>
          <a:lstStyle/>
          <a:p>
            <a:pPr/>
            <a:r>
              <a:t>Domain specific or addressing unique requirements</a:t>
            </a:r>
          </a:p>
          <a:p>
            <a:pPr/>
            <a:r>
              <a:t>UseCases:</a:t>
            </a:r>
          </a:p>
          <a:p>
            <a:pPr lvl="1"/>
            <a:r>
              <a:t>Custom sentiment analysis</a:t>
            </a:r>
          </a:p>
          <a:p>
            <a:pPr lvl="1"/>
            <a:r>
              <a:t>Automated support ticket classification</a:t>
            </a:r>
          </a:p>
          <a:p>
            <a:pPr lvl="1"/>
            <a:r>
              <a:t>Automated content moderation</a:t>
            </a:r>
          </a:p>
          <a:p>
            <a:pPr lvl="1"/>
            <a:r>
              <a:t>Domain specific NER </a:t>
            </a:r>
          </a:p>
        </p:txBody>
      </p:sp>
      <p:pic>
        <p:nvPicPr>
          <p:cNvPr id="243" name="Screenshot 2023-12-02 at 7.08.05 PM.png" descr="Screenshot 2023-12-02 at 7.08.05 PM.png"/>
          <p:cNvPicPr>
            <a:picLocks noChangeAspect="1"/>
          </p:cNvPicPr>
          <p:nvPr/>
        </p:nvPicPr>
        <p:blipFill>
          <a:blip r:embed="rId3">
            <a:extLst/>
          </a:blip>
          <a:stretch>
            <a:fillRect/>
          </a:stretch>
        </p:blipFill>
        <p:spPr>
          <a:xfrm>
            <a:off x="11263862" y="2622879"/>
            <a:ext cx="12750609" cy="3710999"/>
          </a:xfrm>
          <a:prstGeom prst="rect">
            <a:avLst/>
          </a:prstGeom>
          <a:ln w="12700">
            <a:miter lim="400000"/>
          </a:ln>
        </p:spPr>
      </p:pic>
      <p:pic>
        <p:nvPicPr>
          <p:cNvPr id="244" name="Screenshot 2023-12-02 at 7.08.52 PM.png" descr="Screenshot 2023-12-02 at 7.08.52 PM.png"/>
          <p:cNvPicPr>
            <a:picLocks noChangeAspect="1"/>
          </p:cNvPicPr>
          <p:nvPr/>
        </p:nvPicPr>
        <p:blipFill>
          <a:blip r:embed="rId4">
            <a:extLst/>
          </a:blip>
          <a:stretch>
            <a:fillRect/>
          </a:stretch>
        </p:blipFill>
        <p:spPr>
          <a:xfrm>
            <a:off x="11996679" y="7003510"/>
            <a:ext cx="11284974" cy="5396812"/>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48" name="Creating custom NLP model"/>
          <p:cNvSpPr txBox="1"/>
          <p:nvPr>
            <p:ph type="title"/>
          </p:nvPr>
        </p:nvSpPr>
        <p:spPr>
          <a:prstGeom prst="rect">
            <a:avLst/>
          </a:prstGeom>
        </p:spPr>
        <p:txBody>
          <a:bodyPr/>
          <a:lstStyle>
            <a:lvl1pPr defTabSz="668655">
              <a:defRPr sz="24543"/>
            </a:lvl1pPr>
          </a:lstStyle>
          <a:p>
            <a:pPr/>
            <a:r>
              <a:t>Creating custom NLP model</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52" name="ML for Apple platforms"/>
          <p:cNvSpPr txBox="1"/>
          <p:nvPr>
            <p:ph type="title"/>
          </p:nvPr>
        </p:nvSpPr>
        <p:spPr>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ML for Apple platforms</a:t>
            </a:r>
          </a:p>
        </p:txBody>
      </p:sp>
      <p:sp>
        <p:nvSpPr>
          <p:cNvPr id="253" name="Double-click to edit"/>
          <p:cNvSpPr txBox="1"/>
          <p:nvPr>
            <p:ph type="body" idx="1"/>
          </p:nvPr>
        </p:nvSpPr>
        <p:spPr>
          <a:xfrm>
            <a:off x="3128182" y="3862489"/>
            <a:ext cx="18127636" cy="8632622"/>
          </a:xfrm>
          <a:prstGeom prst="rect">
            <a:avLst/>
          </a:prstGeom>
        </p:spPr>
        <p:txBody>
          <a:bodyPr/>
          <a:lstStyle/>
          <a:p>
            <a:pPr marL="0" indent="0">
              <a:buClrTx/>
              <a:buSzTx/>
              <a:buFontTx/>
              <a:buNone/>
            </a:pPr>
          </a:p>
        </p:txBody>
      </p:sp>
      <p:pic>
        <p:nvPicPr>
          <p:cNvPr id="254" name="pasted-image.tiff" descr="pasted-image.tiff"/>
          <p:cNvPicPr>
            <a:picLocks noChangeAspect="1"/>
          </p:cNvPicPr>
          <p:nvPr/>
        </p:nvPicPr>
        <p:blipFill>
          <a:blip r:embed="rId3">
            <a:extLst/>
          </a:blip>
          <a:stretch>
            <a:fillRect/>
          </a:stretch>
        </p:blipFill>
        <p:spPr>
          <a:xfrm>
            <a:off x="3128182" y="3862489"/>
            <a:ext cx="18025909" cy="6672796"/>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58" name="Demo - Creating a custom NLP Model using CreateML"/>
          <p:cNvSpPr txBox="1"/>
          <p:nvPr>
            <p:ph type="title"/>
          </p:nvPr>
        </p:nvSpPr>
        <p:spPr>
          <a:prstGeom prst="rect">
            <a:avLst/>
          </a:prstGeom>
        </p:spPr>
        <p:txBody>
          <a:bodyPr/>
          <a:lstStyle>
            <a:lvl1pPr algn="ctr">
              <a:lnSpc>
                <a:spcPct val="100000"/>
              </a:lnSpc>
              <a:spcBef>
                <a:spcPts val="3900"/>
              </a:spcBef>
              <a:defRPr cap="none" sz="10000">
                <a:latin typeface="Avenir Next Demi Bold"/>
                <a:ea typeface="Avenir Next Demi Bold"/>
                <a:cs typeface="Avenir Next Demi Bold"/>
                <a:sym typeface="Avenir Next Demi Bold"/>
              </a:defRPr>
            </a:lvl1pPr>
          </a:lstStyle>
          <a:p>
            <a:pPr/>
            <a:r>
              <a:t>Demo - Creating a custom NLP Model using CreateML</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62" name="Demo - Converting a Pre-Trained model using CoreML tools"/>
          <p:cNvSpPr txBox="1"/>
          <p:nvPr>
            <p:ph type="title"/>
          </p:nvPr>
        </p:nvSpPr>
        <p:spPr>
          <a:prstGeom prst="rect">
            <a:avLst/>
          </a:prstGeom>
        </p:spPr>
        <p:txBody>
          <a:bodyPr/>
          <a:lstStyle>
            <a:lvl1pPr algn="ctr">
              <a:lnSpc>
                <a:spcPct val="100000"/>
              </a:lnSpc>
              <a:spcBef>
                <a:spcPts val="3900"/>
              </a:spcBef>
              <a:defRPr cap="none" sz="10000">
                <a:latin typeface="Avenir Next Demi Bold"/>
                <a:ea typeface="Avenir Next Demi Bold"/>
                <a:cs typeface="Avenir Next Demi Bold"/>
                <a:sym typeface="Avenir Next Demi Bold"/>
              </a:defRPr>
            </a:lvl1pPr>
          </a:lstStyle>
          <a:p>
            <a:pPr/>
            <a:r>
              <a:t>Demo - Converting a Pre-Trained model using CoreML tools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70" name="About me"/>
          <p:cNvSpPr txBox="1"/>
          <p:nvPr>
            <p:ph type="title"/>
          </p:nvPr>
        </p:nvSpPr>
        <p:spPr>
          <a:prstGeom prst="rect">
            <a:avLst/>
          </a:prstGeom>
        </p:spPr>
        <p:txBody>
          <a:bodyPr/>
          <a:lstStyle>
            <a:lvl1pPr defTabSz="685165">
              <a:spcBef>
                <a:spcPts val="3200"/>
              </a:spcBef>
              <a:defRPr sz="7221"/>
            </a:lvl1pPr>
          </a:lstStyle>
          <a:p>
            <a:pPr/>
            <a:r>
              <a:t>About me</a:t>
            </a:r>
          </a:p>
        </p:txBody>
      </p:sp>
      <p:sp>
        <p:nvSpPr>
          <p:cNvPr id="171" name="I’m Muthu Venkatesh…"/>
          <p:cNvSpPr txBox="1"/>
          <p:nvPr>
            <p:ph type="body" idx="1"/>
          </p:nvPr>
        </p:nvSpPr>
        <p:spPr>
          <a:prstGeom prst="rect">
            <a:avLst/>
          </a:prstGeom>
        </p:spPr>
        <p:txBody>
          <a:bodyPr/>
          <a:lstStyle/>
          <a:p>
            <a:pPr/>
            <a:r>
              <a:t>I’m Muthu Venkatesh</a:t>
            </a:r>
          </a:p>
          <a:p>
            <a:pPr/>
            <a:r>
              <a:t>Born &amp; Raised in Southern part of Tamil Nadu</a:t>
            </a:r>
          </a:p>
          <a:p>
            <a:pPr/>
            <a:r>
              <a:t>Computer Science &amp; Engineering graduate</a:t>
            </a:r>
          </a:p>
          <a:p>
            <a:pPr/>
            <a:r>
              <a:t>Almost a decade of experience in Software Development</a:t>
            </a:r>
          </a:p>
          <a:p>
            <a:pPr/>
            <a:r>
              <a:t>AI introduction course with IIT Madras through NPTEL(National Programme on Technology Enhanced Learning) initiative. </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66" name="Integrating ML Model into our app"/>
          <p:cNvSpPr txBox="1"/>
          <p:nvPr>
            <p:ph type="title"/>
          </p:nvPr>
        </p:nvSpPr>
        <p:spPr>
          <a:prstGeom prst="rect">
            <a:avLst/>
          </a:prstGeom>
        </p:spPr>
        <p:txBody>
          <a:bodyPr/>
          <a:lstStyle>
            <a:lvl1pPr defTabSz="668655">
              <a:defRPr sz="24543"/>
            </a:lvl1pPr>
          </a:lstStyle>
          <a:p>
            <a:pPr/>
            <a:r>
              <a:t>Integrating ML Model into our app</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68" name="Demo - Integrating Classification model in our app"/>
          <p:cNvSpPr txBox="1"/>
          <p:nvPr>
            <p:ph type="title"/>
          </p:nvPr>
        </p:nvSpPr>
        <p:spPr>
          <a:prstGeom prst="rect">
            <a:avLst/>
          </a:prstGeom>
        </p:spPr>
        <p:txBody>
          <a:bodyPr/>
          <a:lstStyle>
            <a:lvl1pPr algn="ctr">
              <a:lnSpc>
                <a:spcPct val="100000"/>
              </a:lnSpc>
              <a:spcBef>
                <a:spcPts val="3900"/>
              </a:spcBef>
              <a:defRPr cap="none" sz="10000">
                <a:latin typeface="Avenir Next Demi Bold"/>
                <a:ea typeface="Avenir Next Demi Bold"/>
                <a:cs typeface="Avenir Next Demi Bold"/>
                <a:sym typeface="Avenir Next Demi Bold"/>
              </a:defRPr>
            </a:lvl1pPr>
          </a:lstStyle>
          <a:p>
            <a:pPr/>
            <a:r>
              <a:t>Demo - Integrating Classification model in our app</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70" name="Demo - Integrating On-Device Embedding Intelligence in our app"/>
          <p:cNvSpPr txBox="1"/>
          <p:nvPr>
            <p:ph type="title"/>
          </p:nvPr>
        </p:nvSpPr>
        <p:spPr>
          <a:prstGeom prst="rect">
            <a:avLst/>
          </a:prstGeom>
        </p:spPr>
        <p:txBody>
          <a:bodyPr/>
          <a:lstStyle>
            <a:lvl1pPr algn="ctr">
              <a:lnSpc>
                <a:spcPct val="100000"/>
              </a:lnSpc>
              <a:spcBef>
                <a:spcPts val="3900"/>
              </a:spcBef>
              <a:defRPr cap="none" sz="10000">
                <a:latin typeface="Avenir Next Demi Bold"/>
                <a:ea typeface="Avenir Next Demi Bold"/>
                <a:cs typeface="Avenir Next Demi Bold"/>
                <a:sym typeface="Avenir Next Demi Bold"/>
              </a:defRPr>
            </a:lvl1pPr>
          </a:lstStyle>
          <a:p>
            <a:pPr/>
            <a:r>
              <a:t>Demo - Integrating On-Device Embedding Intelligence in our app</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72" name="What’s new in WWDC 2023?"/>
          <p:cNvSpPr txBox="1"/>
          <p:nvPr>
            <p:ph type="title"/>
          </p:nvPr>
        </p:nvSpPr>
        <p:spPr>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What’s new in WWDC 2023?</a:t>
            </a:r>
          </a:p>
        </p:txBody>
      </p:sp>
      <p:sp>
        <p:nvSpPr>
          <p:cNvPr id="273" name="Natural Language multi-lingual models (BERT)…"/>
          <p:cNvSpPr txBox="1"/>
          <p:nvPr>
            <p:ph type="body" idx="1"/>
          </p:nvPr>
        </p:nvSpPr>
        <p:spPr>
          <a:xfrm>
            <a:off x="778553" y="3924299"/>
            <a:ext cx="22860000" cy="8585201"/>
          </a:xfrm>
          <a:prstGeom prst="rect">
            <a:avLst/>
          </a:prstGeom>
        </p:spPr>
        <p:txBody>
          <a:bodyPr/>
          <a:lstStyle/>
          <a:p>
            <a:pPr marL="762000" indent="-762000"/>
            <a:r>
              <a:t>Natural Language multi-lingual models (BERT)</a:t>
            </a:r>
          </a:p>
          <a:p>
            <a:pPr marL="762000" indent="-762000"/>
            <a:r>
              <a:t>Advances in Transfer Learning</a:t>
            </a:r>
          </a:p>
          <a:p>
            <a:pPr marL="762000" indent="-762000"/>
            <a:r>
              <a:t>Enhanced Pre-trained models</a:t>
            </a:r>
          </a:p>
          <a:p>
            <a:pPr marL="762000" indent="-762000"/>
            <a:r>
              <a:t>Optimisation and Compression of custom models</a:t>
            </a:r>
          </a:p>
          <a:p>
            <a:pPr marL="762000" indent="-762000"/>
            <a:r>
              <a:t>Async predictions</a:t>
            </a:r>
          </a:p>
          <a:p>
            <a:pPr marL="762000" indent="-762000"/>
            <a:r>
              <a:t>Addition to ANE &amp; UpdatableModel supported layers</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77" name="Conclusion"/>
          <p:cNvSpPr txBox="1"/>
          <p:nvPr>
            <p:ph type="title"/>
          </p:nvPr>
        </p:nvSpPr>
        <p:spPr>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Conclusion </a:t>
            </a:r>
          </a:p>
        </p:txBody>
      </p:sp>
      <p:sp>
        <p:nvSpPr>
          <p:cNvPr id="278" name="ML Model Creation  &amp; Customisation…"/>
          <p:cNvSpPr txBox="1"/>
          <p:nvPr>
            <p:ph type="body" idx="1"/>
          </p:nvPr>
        </p:nvSpPr>
        <p:spPr>
          <a:xfrm>
            <a:off x="778553" y="3924299"/>
            <a:ext cx="22656136" cy="8585201"/>
          </a:xfrm>
          <a:prstGeom prst="rect">
            <a:avLst/>
          </a:prstGeom>
        </p:spPr>
        <p:txBody>
          <a:bodyPr/>
          <a:lstStyle/>
          <a:p>
            <a:pPr marL="762000" indent="-762000"/>
            <a:r>
              <a:t>ML Model Creation  &amp; Customisation</a:t>
            </a:r>
          </a:p>
          <a:p>
            <a:pPr marL="762000" indent="-762000"/>
            <a:r>
              <a:t>ML Model Integration &amp; Prediction</a:t>
            </a:r>
          </a:p>
          <a:p>
            <a:pPr marL="762000" indent="-762000"/>
            <a:r>
              <a:t>Multi-Lingual support</a:t>
            </a:r>
          </a:p>
          <a:p>
            <a:pPr marL="762000" indent="-762000"/>
            <a:r>
              <a:t>Task/Domain specific refined small custom models</a:t>
            </a:r>
          </a:p>
          <a:p>
            <a:pPr marL="762000" indent="-762000"/>
            <a:r>
              <a:t>Transfer learning from pre-trained LLMs</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82" name="Resources"/>
          <p:cNvSpPr txBox="1"/>
          <p:nvPr>
            <p:ph type="title"/>
          </p:nvPr>
        </p:nvSpPr>
        <p:spPr>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Resources</a:t>
            </a:r>
          </a:p>
        </p:txBody>
      </p:sp>
      <p:sp>
        <p:nvSpPr>
          <p:cNvPr id="283" name="WWDC videos…"/>
          <p:cNvSpPr txBox="1"/>
          <p:nvPr>
            <p:ph type="body" idx="1"/>
          </p:nvPr>
        </p:nvSpPr>
        <p:spPr>
          <a:prstGeom prst="rect">
            <a:avLst/>
          </a:prstGeom>
        </p:spPr>
        <p:txBody>
          <a:bodyPr/>
          <a:lstStyle/>
          <a:p>
            <a:pPr/>
            <a:r>
              <a:t>WWDC videos</a:t>
            </a:r>
          </a:p>
          <a:p>
            <a:pPr/>
            <a:r>
              <a:rPr u="sng">
                <a:solidFill>
                  <a:schemeClr val="accent1"/>
                </a:solidFill>
                <a:hlinkClick r:id="rId2" invalidUrl="" action="" tgtFrame="" tooltip="" history="1" highlightClick="0" endSnd="0"/>
              </a:rPr>
              <a:t>https://developer.apple.com/machine-learning</a:t>
            </a:r>
          </a:p>
          <a:p>
            <a:pPr/>
            <a:r>
              <a:rPr u="sng">
                <a:solidFill>
                  <a:schemeClr val="accent1"/>
                </a:solidFill>
                <a:hlinkClick r:id="rId3" invalidUrl="" action="" tgtFrame="" tooltip="" history="1" highlightClick="0" endSnd="0"/>
              </a:rPr>
              <a:t>https://machinethink.net/blog</a:t>
            </a:r>
            <a:r>
              <a:t> - machine learning and AI blogs by Matthijs Hollemans</a:t>
            </a:r>
          </a:p>
          <a:p>
            <a:pPr/>
            <a:r>
              <a:rPr u="sng">
                <a:solidFill>
                  <a:schemeClr val="accent1"/>
                </a:solidFill>
                <a:hlinkClick r:id="rId4" invalidUrl="" action="" tgtFrame="" tooltip="" history="1" highlightClick="0" endSnd="0"/>
              </a:rPr>
              <a:t>https://github.com/likedan/Awesome-CoreML-Models</a:t>
            </a:r>
            <a:r>
              <a:t> - collection of machine learning models in Core ML format</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285" name="Final slide 1.jpeg" descr="Final slide 1.jpeg"/>
          <p:cNvPicPr>
            <a:picLocks noChangeAspect="1"/>
          </p:cNvPicPr>
          <p:nvPr/>
        </p:nvPicPr>
        <p:blipFill>
          <a:blip r:embed="rId2">
            <a:extLst/>
          </a:blip>
          <a:srcRect l="19436" t="16400" r="19628" b="9925"/>
          <a:stretch>
            <a:fillRect/>
          </a:stretch>
        </p:blipFill>
        <p:spPr>
          <a:xfrm>
            <a:off x="5186957" y="1505113"/>
            <a:ext cx="14010086" cy="8668147"/>
          </a:xfrm>
          <a:custGeom>
            <a:avLst/>
            <a:gdLst/>
            <a:ahLst/>
            <a:cxnLst>
              <a:cxn ang="0">
                <a:pos x="wd2" y="hd2"/>
              </a:cxn>
              <a:cxn ang="5400000">
                <a:pos x="wd2" y="hd2"/>
              </a:cxn>
              <a:cxn ang="10800000">
                <a:pos x="wd2" y="hd2"/>
              </a:cxn>
              <a:cxn ang="16200000">
                <a:pos x="wd2" y="hd2"/>
              </a:cxn>
            </a:cxnLst>
            <a:rect l="0" t="0" r="r" b="b"/>
            <a:pathLst>
              <a:path w="21588" h="21600" fill="norm" stroke="1" extrusionOk="0">
                <a:moveTo>
                  <a:pt x="17644" y="0"/>
                </a:moveTo>
                <a:cubicBezTo>
                  <a:pt x="15888" y="0"/>
                  <a:pt x="14133" y="28"/>
                  <a:pt x="14035" y="84"/>
                </a:cubicBezTo>
                <a:cubicBezTo>
                  <a:pt x="13765" y="240"/>
                  <a:pt x="13769" y="215"/>
                  <a:pt x="13769" y="1523"/>
                </a:cubicBezTo>
                <a:lnTo>
                  <a:pt x="13769" y="2689"/>
                </a:lnTo>
                <a:lnTo>
                  <a:pt x="12522" y="2689"/>
                </a:lnTo>
                <a:lnTo>
                  <a:pt x="11276" y="2689"/>
                </a:lnTo>
                <a:lnTo>
                  <a:pt x="11104" y="2830"/>
                </a:lnTo>
                <a:cubicBezTo>
                  <a:pt x="11009" y="2908"/>
                  <a:pt x="10932" y="3008"/>
                  <a:pt x="10932" y="3054"/>
                </a:cubicBezTo>
                <a:cubicBezTo>
                  <a:pt x="10932" y="3100"/>
                  <a:pt x="10916" y="3137"/>
                  <a:pt x="10897" y="3137"/>
                </a:cubicBezTo>
                <a:cubicBezTo>
                  <a:pt x="10875" y="3137"/>
                  <a:pt x="10863" y="3705"/>
                  <a:pt x="10863" y="4731"/>
                </a:cubicBezTo>
                <a:cubicBezTo>
                  <a:pt x="10863" y="5757"/>
                  <a:pt x="10875" y="6325"/>
                  <a:pt x="10897" y="6325"/>
                </a:cubicBezTo>
                <a:cubicBezTo>
                  <a:pt x="10916" y="6325"/>
                  <a:pt x="10932" y="6355"/>
                  <a:pt x="10932" y="6390"/>
                </a:cubicBezTo>
                <a:cubicBezTo>
                  <a:pt x="10932" y="6486"/>
                  <a:pt x="11062" y="6648"/>
                  <a:pt x="11204" y="6729"/>
                </a:cubicBezTo>
                <a:cubicBezTo>
                  <a:pt x="11354" y="6815"/>
                  <a:pt x="11944" y="6823"/>
                  <a:pt x="13017" y="6751"/>
                </a:cubicBezTo>
                <a:lnTo>
                  <a:pt x="13769" y="6700"/>
                </a:lnTo>
                <a:lnTo>
                  <a:pt x="13769" y="8611"/>
                </a:lnTo>
                <a:cubicBezTo>
                  <a:pt x="13769" y="9848"/>
                  <a:pt x="13757" y="10523"/>
                  <a:pt x="13734" y="10523"/>
                </a:cubicBezTo>
                <a:cubicBezTo>
                  <a:pt x="13715" y="10523"/>
                  <a:pt x="13700" y="10373"/>
                  <a:pt x="13700" y="10187"/>
                </a:cubicBezTo>
                <a:cubicBezTo>
                  <a:pt x="13700" y="9830"/>
                  <a:pt x="13665" y="9754"/>
                  <a:pt x="13458" y="9653"/>
                </a:cubicBezTo>
                <a:cubicBezTo>
                  <a:pt x="13411" y="9630"/>
                  <a:pt x="13328" y="9558"/>
                  <a:pt x="13274" y="9493"/>
                </a:cubicBezTo>
                <a:cubicBezTo>
                  <a:pt x="13202" y="9408"/>
                  <a:pt x="13127" y="9376"/>
                  <a:pt x="13002" y="9379"/>
                </a:cubicBezTo>
                <a:cubicBezTo>
                  <a:pt x="12848" y="9383"/>
                  <a:pt x="12815" y="9407"/>
                  <a:pt x="12709" y="9589"/>
                </a:cubicBezTo>
                <a:cubicBezTo>
                  <a:pt x="12643" y="9702"/>
                  <a:pt x="12567" y="9795"/>
                  <a:pt x="12540" y="9795"/>
                </a:cubicBezTo>
                <a:cubicBezTo>
                  <a:pt x="12514" y="9795"/>
                  <a:pt x="12453" y="9854"/>
                  <a:pt x="12404" y="9927"/>
                </a:cubicBezTo>
                <a:cubicBezTo>
                  <a:pt x="12318" y="10056"/>
                  <a:pt x="12316" y="10079"/>
                  <a:pt x="12316" y="10795"/>
                </a:cubicBezTo>
                <a:cubicBezTo>
                  <a:pt x="12316" y="11247"/>
                  <a:pt x="12329" y="11529"/>
                  <a:pt x="12350" y="11529"/>
                </a:cubicBezTo>
                <a:cubicBezTo>
                  <a:pt x="12369" y="11529"/>
                  <a:pt x="12385" y="11603"/>
                  <a:pt x="12385" y="11694"/>
                </a:cubicBezTo>
                <a:cubicBezTo>
                  <a:pt x="12385" y="11784"/>
                  <a:pt x="12401" y="11874"/>
                  <a:pt x="12420" y="11893"/>
                </a:cubicBezTo>
                <a:cubicBezTo>
                  <a:pt x="12439" y="11912"/>
                  <a:pt x="12454" y="12063"/>
                  <a:pt x="12454" y="12229"/>
                </a:cubicBezTo>
                <a:cubicBezTo>
                  <a:pt x="12454" y="12394"/>
                  <a:pt x="12470" y="12546"/>
                  <a:pt x="12489" y="12565"/>
                </a:cubicBezTo>
                <a:cubicBezTo>
                  <a:pt x="12508" y="12584"/>
                  <a:pt x="12523" y="12760"/>
                  <a:pt x="12523" y="12956"/>
                </a:cubicBezTo>
                <a:cubicBezTo>
                  <a:pt x="12523" y="13153"/>
                  <a:pt x="12539" y="13329"/>
                  <a:pt x="12558" y="13348"/>
                </a:cubicBezTo>
                <a:cubicBezTo>
                  <a:pt x="12577" y="13367"/>
                  <a:pt x="12593" y="13482"/>
                  <a:pt x="12593" y="13603"/>
                </a:cubicBezTo>
                <a:cubicBezTo>
                  <a:pt x="12593" y="13724"/>
                  <a:pt x="12608" y="13824"/>
                  <a:pt x="12627" y="13824"/>
                </a:cubicBezTo>
                <a:cubicBezTo>
                  <a:pt x="12646" y="13824"/>
                  <a:pt x="12662" y="13883"/>
                  <a:pt x="12662" y="13955"/>
                </a:cubicBezTo>
                <a:cubicBezTo>
                  <a:pt x="12662" y="14171"/>
                  <a:pt x="12871" y="14763"/>
                  <a:pt x="13058" y="15076"/>
                </a:cubicBezTo>
                <a:cubicBezTo>
                  <a:pt x="13154" y="15236"/>
                  <a:pt x="13326" y="15452"/>
                  <a:pt x="13441" y="15555"/>
                </a:cubicBezTo>
                <a:cubicBezTo>
                  <a:pt x="13806" y="15885"/>
                  <a:pt x="13769" y="15556"/>
                  <a:pt x="13769" y="18531"/>
                </a:cubicBezTo>
                <a:cubicBezTo>
                  <a:pt x="13769" y="21429"/>
                  <a:pt x="13756" y="21254"/>
                  <a:pt x="13994" y="21495"/>
                </a:cubicBezTo>
                <a:cubicBezTo>
                  <a:pt x="14094" y="21596"/>
                  <a:pt x="14233" y="21600"/>
                  <a:pt x="17602" y="21600"/>
                </a:cubicBezTo>
                <a:lnTo>
                  <a:pt x="21106" y="21600"/>
                </a:lnTo>
                <a:lnTo>
                  <a:pt x="21278" y="21460"/>
                </a:lnTo>
                <a:cubicBezTo>
                  <a:pt x="21373" y="21382"/>
                  <a:pt x="21450" y="21282"/>
                  <a:pt x="21450" y="21236"/>
                </a:cubicBezTo>
                <a:cubicBezTo>
                  <a:pt x="21450" y="21190"/>
                  <a:pt x="21465" y="21153"/>
                  <a:pt x="21484" y="21153"/>
                </a:cubicBezTo>
                <a:cubicBezTo>
                  <a:pt x="21504" y="21153"/>
                  <a:pt x="21519" y="20995"/>
                  <a:pt x="21519" y="20792"/>
                </a:cubicBezTo>
                <a:cubicBezTo>
                  <a:pt x="21519" y="20593"/>
                  <a:pt x="21538" y="20362"/>
                  <a:pt x="21562" y="20279"/>
                </a:cubicBezTo>
                <a:cubicBezTo>
                  <a:pt x="21596" y="20158"/>
                  <a:pt x="21596" y="20122"/>
                  <a:pt x="21562" y="20104"/>
                </a:cubicBezTo>
                <a:cubicBezTo>
                  <a:pt x="21507" y="20074"/>
                  <a:pt x="21498" y="7528"/>
                  <a:pt x="21553" y="7473"/>
                </a:cubicBezTo>
                <a:cubicBezTo>
                  <a:pt x="21574" y="7452"/>
                  <a:pt x="21588" y="7119"/>
                  <a:pt x="21588" y="6662"/>
                </a:cubicBezTo>
                <a:cubicBezTo>
                  <a:pt x="21588" y="6204"/>
                  <a:pt x="21574" y="5871"/>
                  <a:pt x="21553" y="5851"/>
                </a:cubicBezTo>
                <a:cubicBezTo>
                  <a:pt x="21531" y="5828"/>
                  <a:pt x="21519" y="4846"/>
                  <a:pt x="21519" y="3087"/>
                </a:cubicBezTo>
                <a:cubicBezTo>
                  <a:pt x="21519" y="16"/>
                  <a:pt x="21540" y="249"/>
                  <a:pt x="21253" y="84"/>
                </a:cubicBezTo>
                <a:cubicBezTo>
                  <a:pt x="21155" y="28"/>
                  <a:pt x="19399" y="0"/>
                  <a:pt x="17644" y="0"/>
                </a:cubicBezTo>
                <a:close/>
                <a:moveTo>
                  <a:pt x="3832" y="17"/>
                </a:moveTo>
                <a:cubicBezTo>
                  <a:pt x="483" y="31"/>
                  <a:pt x="285" y="37"/>
                  <a:pt x="195" y="133"/>
                </a:cubicBezTo>
                <a:cubicBezTo>
                  <a:pt x="142" y="188"/>
                  <a:pt x="91" y="276"/>
                  <a:pt x="81" y="328"/>
                </a:cubicBezTo>
                <a:cubicBezTo>
                  <a:pt x="71" y="380"/>
                  <a:pt x="47" y="473"/>
                  <a:pt x="29" y="535"/>
                </a:cubicBezTo>
                <a:cubicBezTo>
                  <a:pt x="-4" y="651"/>
                  <a:pt x="14" y="9894"/>
                  <a:pt x="51" y="11803"/>
                </a:cubicBezTo>
                <a:cubicBezTo>
                  <a:pt x="65" y="12487"/>
                  <a:pt x="59" y="12853"/>
                  <a:pt x="35" y="12892"/>
                </a:cubicBezTo>
                <a:cubicBezTo>
                  <a:pt x="12" y="12930"/>
                  <a:pt x="0" y="13027"/>
                  <a:pt x="0" y="13124"/>
                </a:cubicBezTo>
                <a:cubicBezTo>
                  <a:pt x="0" y="13221"/>
                  <a:pt x="12" y="13318"/>
                  <a:pt x="35" y="13356"/>
                </a:cubicBezTo>
                <a:cubicBezTo>
                  <a:pt x="59" y="13395"/>
                  <a:pt x="64" y="13797"/>
                  <a:pt x="51" y="14556"/>
                </a:cubicBezTo>
                <a:cubicBezTo>
                  <a:pt x="9" y="17040"/>
                  <a:pt x="-2" y="20985"/>
                  <a:pt x="33" y="20985"/>
                </a:cubicBezTo>
                <a:cubicBezTo>
                  <a:pt x="53" y="20985"/>
                  <a:pt x="68" y="21044"/>
                  <a:pt x="68" y="21116"/>
                </a:cubicBezTo>
                <a:cubicBezTo>
                  <a:pt x="68" y="21259"/>
                  <a:pt x="132" y="21369"/>
                  <a:pt x="293" y="21507"/>
                </a:cubicBezTo>
                <a:cubicBezTo>
                  <a:pt x="386" y="21586"/>
                  <a:pt x="771" y="21596"/>
                  <a:pt x="3908" y="21597"/>
                </a:cubicBezTo>
                <a:lnTo>
                  <a:pt x="7421" y="21599"/>
                </a:lnTo>
                <a:lnTo>
                  <a:pt x="7559" y="21472"/>
                </a:lnTo>
                <a:cubicBezTo>
                  <a:pt x="7635" y="21403"/>
                  <a:pt x="7712" y="21290"/>
                  <a:pt x="7731" y="21221"/>
                </a:cubicBezTo>
                <a:cubicBezTo>
                  <a:pt x="7750" y="21153"/>
                  <a:pt x="7777" y="21097"/>
                  <a:pt x="7792" y="21097"/>
                </a:cubicBezTo>
                <a:cubicBezTo>
                  <a:pt x="7806" y="21097"/>
                  <a:pt x="7818" y="19889"/>
                  <a:pt x="7818" y="18414"/>
                </a:cubicBezTo>
                <a:lnTo>
                  <a:pt x="7818" y="15729"/>
                </a:lnTo>
                <a:lnTo>
                  <a:pt x="7950" y="15673"/>
                </a:lnTo>
                <a:cubicBezTo>
                  <a:pt x="8174" y="15576"/>
                  <a:pt x="8466" y="15285"/>
                  <a:pt x="8621" y="15005"/>
                </a:cubicBezTo>
                <a:cubicBezTo>
                  <a:pt x="8786" y="14706"/>
                  <a:pt x="8926" y="14317"/>
                  <a:pt x="8926" y="14154"/>
                </a:cubicBezTo>
                <a:cubicBezTo>
                  <a:pt x="8926" y="14095"/>
                  <a:pt x="8941" y="14047"/>
                  <a:pt x="8960" y="14047"/>
                </a:cubicBezTo>
                <a:cubicBezTo>
                  <a:pt x="8979" y="14047"/>
                  <a:pt x="8995" y="13959"/>
                  <a:pt x="8995" y="13851"/>
                </a:cubicBezTo>
                <a:cubicBezTo>
                  <a:pt x="8995" y="13744"/>
                  <a:pt x="9010" y="13656"/>
                  <a:pt x="9029" y="13656"/>
                </a:cubicBezTo>
                <a:cubicBezTo>
                  <a:pt x="9048" y="13656"/>
                  <a:pt x="9064" y="13556"/>
                  <a:pt x="9064" y="13435"/>
                </a:cubicBezTo>
                <a:cubicBezTo>
                  <a:pt x="9064" y="13314"/>
                  <a:pt x="9079" y="13199"/>
                  <a:pt x="9098" y="13180"/>
                </a:cubicBezTo>
                <a:cubicBezTo>
                  <a:pt x="9117" y="13161"/>
                  <a:pt x="9133" y="12947"/>
                  <a:pt x="9133" y="12704"/>
                </a:cubicBezTo>
                <a:cubicBezTo>
                  <a:pt x="9133" y="12462"/>
                  <a:pt x="9149" y="12248"/>
                  <a:pt x="9168" y="12229"/>
                </a:cubicBezTo>
                <a:cubicBezTo>
                  <a:pt x="9187" y="12210"/>
                  <a:pt x="9202" y="12132"/>
                  <a:pt x="9202" y="12056"/>
                </a:cubicBezTo>
                <a:cubicBezTo>
                  <a:pt x="9202" y="11981"/>
                  <a:pt x="9218" y="11869"/>
                  <a:pt x="9237" y="11808"/>
                </a:cubicBezTo>
                <a:cubicBezTo>
                  <a:pt x="9256" y="11747"/>
                  <a:pt x="9287" y="11647"/>
                  <a:pt x="9306" y="11586"/>
                </a:cubicBezTo>
                <a:cubicBezTo>
                  <a:pt x="9325" y="11525"/>
                  <a:pt x="9340" y="11424"/>
                  <a:pt x="9340" y="11362"/>
                </a:cubicBezTo>
                <a:cubicBezTo>
                  <a:pt x="9340" y="11300"/>
                  <a:pt x="9356" y="11249"/>
                  <a:pt x="9375" y="11249"/>
                </a:cubicBezTo>
                <a:cubicBezTo>
                  <a:pt x="9396" y="11249"/>
                  <a:pt x="9410" y="11009"/>
                  <a:pt x="9410" y="10639"/>
                </a:cubicBezTo>
                <a:lnTo>
                  <a:pt x="9410" y="10029"/>
                </a:lnTo>
                <a:lnTo>
                  <a:pt x="9297" y="9884"/>
                </a:lnTo>
                <a:cubicBezTo>
                  <a:pt x="9236" y="9804"/>
                  <a:pt x="9154" y="9690"/>
                  <a:pt x="9116" y="9631"/>
                </a:cubicBezTo>
                <a:cubicBezTo>
                  <a:pt x="9036" y="9506"/>
                  <a:pt x="8622" y="9179"/>
                  <a:pt x="8545" y="9180"/>
                </a:cubicBezTo>
                <a:cubicBezTo>
                  <a:pt x="8464" y="9180"/>
                  <a:pt x="8122" y="9452"/>
                  <a:pt x="8035" y="9584"/>
                </a:cubicBezTo>
                <a:cubicBezTo>
                  <a:pt x="7965" y="9690"/>
                  <a:pt x="7956" y="9756"/>
                  <a:pt x="7956" y="10221"/>
                </a:cubicBezTo>
                <a:cubicBezTo>
                  <a:pt x="7956" y="10506"/>
                  <a:pt x="7941" y="10755"/>
                  <a:pt x="7922" y="10774"/>
                </a:cubicBezTo>
                <a:cubicBezTo>
                  <a:pt x="7903" y="10793"/>
                  <a:pt x="7887" y="10758"/>
                  <a:pt x="7887" y="10697"/>
                </a:cubicBezTo>
                <a:cubicBezTo>
                  <a:pt x="7887" y="10635"/>
                  <a:pt x="7872" y="10569"/>
                  <a:pt x="7853" y="10550"/>
                </a:cubicBezTo>
                <a:cubicBezTo>
                  <a:pt x="7802" y="10499"/>
                  <a:pt x="7806" y="6984"/>
                  <a:pt x="7857" y="6901"/>
                </a:cubicBezTo>
                <a:cubicBezTo>
                  <a:pt x="7883" y="6859"/>
                  <a:pt x="7924" y="6855"/>
                  <a:pt x="7980" y="6889"/>
                </a:cubicBezTo>
                <a:cubicBezTo>
                  <a:pt x="8025" y="6917"/>
                  <a:pt x="8581" y="6943"/>
                  <a:pt x="9215" y="6946"/>
                </a:cubicBezTo>
                <a:cubicBezTo>
                  <a:pt x="10220" y="6953"/>
                  <a:pt x="10381" y="6942"/>
                  <a:pt x="10476" y="6862"/>
                </a:cubicBezTo>
                <a:cubicBezTo>
                  <a:pt x="10555" y="6797"/>
                  <a:pt x="10586" y="6731"/>
                  <a:pt x="10586" y="6632"/>
                </a:cubicBezTo>
                <a:cubicBezTo>
                  <a:pt x="10586" y="6556"/>
                  <a:pt x="10602" y="6494"/>
                  <a:pt x="10621" y="6494"/>
                </a:cubicBezTo>
                <a:cubicBezTo>
                  <a:pt x="10643" y="6494"/>
                  <a:pt x="10655" y="5881"/>
                  <a:pt x="10655" y="4768"/>
                </a:cubicBezTo>
                <a:cubicBezTo>
                  <a:pt x="10655" y="2842"/>
                  <a:pt x="10669" y="2954"/>
                  <a:pt x="10404" y="2775"/>
                </a:cubicBezTo>
                <a:cubicBezTo>
                  <a:pt x="10298" y="2703"/>
                  <a:pt x="10075" y="2689"/>
                  <a:pt x="9047" y="2689"/>
                </a:cubicBezTo>
                <a:lnTo>
                  <a:pt x="7818" y="2689"/>
                </a:lnTo>
                <a:lnTo>
                  <a:pt x="7818" y="1551"/>
                </a:lnTo>
                <a:cubicBezTo>
                  <a:pt x="7818" y="428"/>
                  <a:pt x="7817" y="409"/>
                  <a:pt x="7736" y="267"/>
                </a:cubicBezTo>
                <a:cubicBezTo>
                  <a:pt x="7690" y="188"/>
                  <a:pt x="7590" y="96"/>
                  <a:pt x="7514" y="62"/>
                </a:cubicBezTo>
                <a:cubicBezTo>
                  <a:pt x="7416" y="20"/>
                  <a:pt x="6301" y="6"/>
                  <a:pt x="3832" y="17"/>
                </a:cubicBezTo>
                <a:close/>
                <a:moveTo>
                  <a:pt x="7866" y="13009"/>
                </a:moveTo>
                <a:cubicBezTo>
                  <a:pt x="7879" y="13018"/>
                  <a:pt x="7887" y="13060"/>
                  <a:pt x="7887" y="13121"/>
                </a:cubicBezTo>
                <a:cubicBezTo>
                  <a:pt x="7887" y="13199"/>
                  <a:pt x="7872" y="13264"/>
                  <a:pt x="7853" y="13264"/>
                </a:cubicBezTo>
                <a:cubicBezTo>
                  <a:pt x="7834" y="13264"/>
                  <a:pt x="7818" y="13215"/>
                  <a:pt x="7818" y="13155"/>
                </a:cubicBezTo>
                <a:cubicBezTo>
                  <a:pt x="7818" y="13095"/>
                  <a:pt x="7834" y="13031"/>
                  <a:pt x="7853" y="13012"/>
                </a:cubicBezTo>
                <a:cubicBezTo>
                  <a:pt x="7858" y="13007"/>
                  <a:pt x="7862" y="13006"/>
                  <a:pt x="7866" y="13009"/>
                </a:cubicBezTo>
                <a:close/>
                <a:moveTo>
                  <a:pt x="4642" y="19307"/>
                </a:moveTo>
                <a:cubicBezTo>
                  <a:pt x="4833" y="19307"/>
                  <a:pt x="4843" y="19313"/>
                  <a:pt x="4843" y="19446"/>
                </a:cubicBezTo>
                <a:cubicBezTo>
                  <a:pt x="4843" y="19581"/>
                  <a:pt x="4835" y="19586"/>
                  <a:pt x="4621" y="19586"/>
                </a:cubicBezTo>
                <a:cubicBezTo>
                  <a:pt x="4499" y="19586"/>
                  <a:pt x="4378" y="19597"/>
                  <a:pt x="4352" y="19610"/>
                </a:cubicBezTo>
                <a:cubicBezTo>
                  <a:pt x="4236" y="19670"/>
                  <a:pt x="4221" y="19569"/>
                  <a:pt x="4329" y="19441"/>
                </a:cubicBezTo>
                <a:cubicBezTo>
                  <a:pt x="4417" y="19336"/>
                  <a:pt x="4484" y="19307"/>
                  <a:pt x="4642" y="19307"/>
                </a:cubicBezTo>
                <a:close/>
                <a:moveTo>
                  <a:pt x="3908" y="19597"/>
                </a:moveTo>
                <a:cubicBezTo>
                  <a:pt x="4082" y="19595"/>
                  <a:pt x="4145" y="19610"/>
                  <a:pt x="4099" y="19642"/>
                </a:cubicBezTo>
                <a:cubicBezTo>
                  <a:pt x="4017" y="19698"/>
                  <a:pt x="3936" y="19698"/>
                  <a:pt x="3770" y="19642"/>
                </a:cubicBezTo>
                <a:cubicBezTo>
                  <a:pt x="3676" y="19610"/>
                  <a:pt x="3707" y="19600"/>
                  <a:pt x="3908" y="19597"/>
                </a:cubicBezTo>
                <a:close/>
              </a:path>
            </a:pathLst>
          </a:custGeom>
          <a:ln w="12700">
            <a:miter lim="400000"/>
          </a:ln>
        </p:spPr>
      </p:pic>
      <p:sp>
        <p:nvSpPr>
          <p:cNvPr id="286" name="Any Questions?"/>
          <p:cNvSpPr txBox="1"/>
          <p:nvPr/>
        </p:nvSpPr>
        <p:spPr>
          <a:xfrm>
            <a:off x="9486059" y="11249369"/>
            <a:ext cx="5411882" cy="120142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647700">
              <a:spcBef>
                <a:spcPts val="0"/>
              </a:spcBef>
              <a:defRPr sz="8700">
                <a:solidFill>
                  <a:srgbClr val="FFFFFF"/>
                </a:solidFill>
                <a:latin typeface="+mn-lt"/>
                <a:ea typeface="+mn-ea"/>
                <a:cs typeface="+mn-cs"/>
                <a:sym typeface="DIN Condensed Bold"/>
              </a:defRPr>
            </a:lvl1pPr>
          </a:lstStyle>
          <a:p>
            <a:pPr/>
            <a:r>
              <a:t>Any Questions?</a:t>
            </a:r>
          </a:p>
        </p:txBody>
      </p:sp>
      <p:sp>
        <p:nvSpPr>
          <p:cNvPr id="287" name="Thank You!"/>
          <p:cNvSpPr txBox="1"/>
          <p:nvPr/>
        </p:nvSpPr>
        <p:spPr>
          <a:xfrm>
            <a:off x="10167925" y="10076008"/>
            <a:ext cx="4048150" cy="120142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647700">
              <a:spcBef>
                <a:spcPts val="0"/>
              </a:spcBef>
              <a:defRPr sz="8700">
                <a:solidFill>
                  <a:srgbClr val="FFFFFF"/>
                </a:solidFill>
                <a:latin typeface="+mn-lt"/>
                <a:ea typeface="+mn-ea"/>
                <a:cs typeface="+mn-cs"/>
                <a:sym typeface="DIN Condensed Bold"/>
              </a:defRPr>
            </a:lvl1pPr>
          </a:lstStyle>
          <a:p>
            <a:pPr/>
            <a:r>
              <a:t>Thank You!</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73" name="Agenda"/>
          <p:cNvSpPr txBox="1"/>
          <p:nvPr>
            <p:ph type="title"/>
          </p:nvPr>
        </p:nvSpPr>
        <p:spPr>
          <a:prstGeom prst="rect">
            <a:avLst/>
          </a:prstGeom>
        </p:spPr>
        <p:txBody>
          <a:bodyPr/>
          <a:lstStyle>
            <a:lvl1pPr defTabSz="685165">
              <a:spcBef>
                <a:spcPts val="3200"/>
              </a:spcBef>
              <a:defRPr sz="7221"/>
            </a:lvl1pPr>
          </a:lstStyle>
          <a:p>
            <a:pPr/>
            <a:r>
              <a:t>Agenda</a:t>
            </a:r>
          </a:p>
        </p:txBody>
      </p:sp>
      <p:sp>
        <p:nvSpPr>
          <p:cNvPr id="174" name="What is Intelligence?…"/>
          <p:cNvSpPr txBox="1"/>
          <p:nvPr>
            <p:ph type="body" idx="1"/>
          </p:nvPr>
        </p:nvSpPr>
        <p:spPr>
          <a:prstGeom prst="rect">
            <a:avLst/>
          </a:prstGeom>
        </p:spPr>
        <p:txBody>
          <a:bodyPr/>
          <a:lstStyle/>
          <a:p>
            <a:pPr/>
            <a:r>
              <a:t>What is Intelligence?</a:t>
            </a:r>
          </a:p>
          <a:p>
            <a:pPr/>
            <a:r>
              <a:t>On-Device Processing - Edge AI</a:t>
            </a:r>
          </a:p>
          <a:p>
            <a:pPr/>
            <a:r>
              <a:t>On-Device ML &amp; NLP APIs in iOS</a:t>
            </a:r>
          </a:p>
          <a:p>
            <a:pPr/>
            <a:r>
              <a:t>Custom NLP model Creation &amp; Integration (Demo)</a:t>
            </a:r>
          </a:p>
          <a:p>
            <a:pPr/>
            <a:r>
              <a:t>On-Device NLP model Prediction (Demo)</a:t>
            </a:r>
          </a:p>
          <a:p>
            <a:pPr/>
            <a:r>
              <a:t>WWDC 2023 enhancements in NLP</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76" name="Let’s talk about Intelligence"/>
          <p:cNvSpPr txBox="1"/>
          <p:nvPr>
            <p:ph type="title"/>
          </p:nvPr>
        </p:nvSpPr>
        <p:spPr>
          <a:prstGeom prst="rect">
            <a:avLst/>
          </a:prstGeom>
        </p:spPr>
        <p:txBody>
          <a:bodyPr/>
          <a:lstStyle>
            <a:lvl1pPr defTabSz="668655">
              <a:defRPr sz="24543"/>
            </a:lvl1pPr>
          </a:lstStyle>
          <a:p>
            <a:pPr/>
            <a:r>
              <a:t>Let’s talk about Intelligence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180" name="ML model with feedback.png" descr="ML model with feedback.png"/>
          <p:cNvPicPr>
            <a:picLocks noChangeAspect="1"/>
          </p:cNvPicPr>
          <p:nvPr>
            <p:ph type="pic" idx="22"/>
          </p:nvPr>
        </p:nvPicPr>
        <p:blipFill>
          <a:blip r:embed="rId3">
            <a:extLst/>
          </a:blip>
          <a:srcRect l="0" t="0" r="0" b="0"/>
          <a:stretch>
            <a:fillRect/>
          </a:stretch>
        </p:blipFill>
        <p:spPr>
          <a:xfrm>
            <a:off x="12777407" y="4155108"/>
            <a:ext cx="10490627" cy="5405997"/>
          </a:xfrm>
          <a:prstGeom prst="rect">
            <a:avLst/>
          </a:prstGeom>
        </p:spPr>
      </p:pic>
      <p:sp>
        <p:nvSpPr>
          <p:cNvPr id="181" name="What is Machine learning?"/>
          <p:cNvSpPr txBox="1"/>
          <p:nvPr>
            <p:ph type="title"/>
          </p:nvPr>
        </p:nvSpPr>
        <p:spPr>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What is Machine learning?</a:t>
            </a:r>
          </a:p>
        </p:txBody>
      </p:sp>
      <p:sp>
        <p:nvSpPr>
          <p:cNvPr id="182" name="Inputs feed the model…"/>
          <p:cNvSpPr txBox="1"/>
          <p:nvPr>
            <p:ph type="body" sz="half" idx="1"/>
          </p:nvPr>
        </p:nvSpPr>
        <p:spPr>
          <a:xfrm>
            <a:off x="762000" y="3911600"/>
            <a:ext cx="10745968" cy="8814328"/>
          </a:xfrm>
          <a:prstGeom prst="rect">
            <a:avLst/>
          </a:prstGeom>
        </p:spPr>
        <p:txBody>
          <a:bodyPr/>
          <a:lstStyle/>
          <a:p>
            <a:pPr/>
            <a:r>
              <a:t>Inputs feed the model</a:t>
            </a:r>
          </a:p>
          <a:p>
            <a:pPr/>
            <a:r>
              <a:t>Model learns and generates outputs</a:t>
            </a:r>
          </a:p>
          <a:p>
            <a:pPr/>
            <a:r>
              <a:t>Results of predictions can be applied to various objectives</a:t>
            </a:r>
          </a:p>
          <a:p>
            <a:pPr/>
            <a:r>
              <a:t>Outputs can provide feedbacks to improve the predictions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86" name="Why do it On-Device?"/>
          <p:cNvSpPr txBox="1"/>
          <p:nvPr>
            <p:ph type="title"/>
          </p:nvPr>
        </p:nvSpPr>
        <p:spPr>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Why do it On-Device?</a:t>
            </a:r>
          </a:p>
        </p:txBody>
      </p:sp>
      <p:sp>
        <p:nvSpPr>
          <p:cNvPr id="187" name="Lock"/>
          <p:cNvSpPr/>
          <p:nvPr/>
        </p:nvSpPr>
        <p:spPr>
          <a:xfrm>
            <a:off x="3048654" y="4637316"/>
            <a:ext cx="3006803" cy="45635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6292" y="0"/>
                  <a:pt x="2626" y="2414"/>
                  <a:pt x="2626" y="5384"/>
                </a:cubicBezTo>
                <a:lnTo>
                  <a:pt x="2626" y="9831"/>
                </a:lnTo>
                <a:cubicBezTo>
                  <a:pt x="989" y="11082"/>
                  <a:pt x="0" y="12705"/>
                  <a:pt x="0" y="14484"/>
                </a:cubicBezTo>
                <a:cubicBezTo>
                  <a:pt x="0" y="18414"/>
                  <a:pt x="4835" y="21600"/>
                  <a:pt x="10800" y="21600"/>
                </a:cubicBezTo>
                <a:cubicBezTo>
                  <a:pt x="16765" y="21600"/>
                  <a:pt x="21600" y="18414"/>
                  <a:pt x="21600" y="14484"/>
                </a:cubicBezTo>
                <a:cubicBezTo>
                  <a:pt x="21600" y="12705"/>
                  <a:pt x="20611" y="11082"/>
                  <a:pt x="18974" y="9831"/>
                </a:cubicBezTo>
                <a:lnTo>
                  <a:pt x="18974" y="5384"/>
                </a:lnTo>
                <a:cubicBezTo>
                  <a:pt x="18974" y="2414"/>
                  <a:pt x="15308" y="0"/>
                  <a:pt x="10800" y="0"/>
                </a:cubicBezTo>
                <a:close/>
                <a:moveTo>
                  <a:pt x="10800" y="2700"/>
                </a:moveTo>
                <a:cubicBezTo>
                  <a:pt x="13050" y="2700"/>
                  <a:pt x="14883" y="3908"/>
                  <a:pt x="14883" y="5391"/>
                </a:cubicBezTo>
                <a:lnTo>
                  <a:pt x="14883" y="7897"/>
                </a:lnTo>
                <a:cubicBezTo>
                  <a:pt x="13623" y="7558"/>
                  <a:pt x="12248" y="7368"/>
                  <a:pt x="10800" y="7368"/>
                </a:cubicBezTo>
                <a:cubicBezTo>
                  <a:pt x="9352" y="7368"/>
                  <a:pt x="7977" y="7558"/>
                  <a:pt x="6717" y="7897"/>
                </a:cubicBezTo>
                <a:lnTo>
                  <a:pt x="6717" y="5391"/>
                </a:lnTo>
                <a:cubicBezTo>
                  <a:pt x="6717" y="3908"/>
                  <a:pt x="8550" y="2700"/>
                  <a:pt x="10800" y="2700"/>
                </a:cubicBezTo>
                <a:close/>
                <a:moveTo>
                  <a:pt x="10800" y="10711"/>
                </a:moveTo>
                <a:cubicBezTo>
                  <a:pt x="13966" y="10711"/>
                  <a:pt x="16527" y="12398"/>
                  <a:pt x="16527" y="14484"/>
                </a:cubicBezTo>
                <a:cubicBezTo>
                  <a:pt x="16527" y="16570"/>
                  <a:pt x="13966" y="18258"/>
                  <a:pt x="10800" y="18258"/>
                </a:cubicBezTo>
                <a:cubicBezTo>
                  <a:pt x="7634" y="18258"/>
                  <a:pt x="5073" y="16570"/>
                  <a:pt x="5073" y="14484"/>
                </a:cubicBezTo>
                <a:cubicBezTo>
                  <a:pt x="5073" y="12398"/>
                  <a:pt x="7634" y="10711"/>
                  <a:pt x="10800" y="10711"/>
                </a:cubicBezTo>
                <a:close/>
                <a:moveTo>
                  <a:pt x="10800" y="11336"/>
                </a:moveTo>
                <a:cubicBezTo>
                  <a:pt x="9577" y="11336"/>
                  <a:pt x="8355" y="11644"/>
                  <a:pt x="7422" y="12259"/>
                </a:cubicBezTo>
                <a:cubicBezTo>
                  <a:pt x="5556" y="13488"/>
                  <a:pt x="5556" y="15480"/>
                  <a:pt x="7422" y="16710"/>
                </a:cubicBezTo>
                <a:cubicBezTo>
                  <a:pt x="9288" y="17939"/>
                  <a:pt x="12312" y="17939"/>
                  <a:pt x="14178" y="16710"/>
                </a:cubicBezTo>
                <a:cubicBezTo>
                  <a:pt x="16044" y="15480"/>
                  <a:pt x="16044" y="13488"/>
                  <a:pt x="14178" y="12259"/>
                </a:cubicBezTo>
                <a:cubicBezTo>
                  <a:pt x="13245" y="11644"/>
                  <a:pt x="12023" y="11336"/>
                  <a:pt x="10800" y="11336"/>
                </a:cubicBezTo>
                <a:close/>
              </a:path>
            </a:pathLst>
          </a:custGeom>
          <a:solidFill>
            <a:srgbClr val="FFFFFF"/>
          </a:solidFill>
          <a:ln w="12700">
            <a:miter lim="400000"/>
          </a:ln>
        </p:spPr>
        <p:txBody>
          <a:bodyPr lIns="50800" tIns="50800" rIns="50800" bIns="50800" anchor="ctr"/>
          <a:lstStyle/>
          <a:p>
            <a:pPr algn="ctr">
              <a:lnSpc>
                <a:spcPct val="80000"/>
              </a:lnSpc>
              <a:spcBef>
                <a:spcPts val="0"/>
              </a:spcBef>
              <a:defRPr cap="all" sz="4000">
                <a:solidFill>
                  <a:srgbClr val="FFFFFF"/>
                </a:solidFill>
                <a:latin typeface="+mn-lt"/>
                <a:ea typeface="+mn-ea"/>
                <a:cs typeface="+mn-cs"/>
                <a:sym typeface="DIN Condensed Bold"/>
              </a:defRPr>
            </a:pPr>
          </a:p>
        </p:txBody>
      </p:sp>
      <p:sp>
        <p:nvSpPr>
          <p:cNvPr id="188" name="Thunderbolt"/>
          <p:cNvSpPr/>
          <p:nvPr/>
        </p:nvSpPr>
        <p:spPr>
          <a:xfrm>
            <a:off x="10272457" y="4637316"/>
            <a:ext cx="2350293" cy="4563591"/>
          </a:xfrm>
          <a:custGeom>
            <a:avLst/>
            <a:gdLst/>
            <a:ahLst/>
            <a:cxnLst>
              <a:cxn ang="0">
                <a:pos x="wd2" y="hd2"/>
              </a:cxn>
              <a:cxn ang="5400000">
                <a:pos x="wd2" y="hd2"/>
              </a:cxn>
              <a:cxn ang="10800000">
                <a:pos x="wd2" y="hd2"/>
              </a:cxn>
              <a:cxn ang="16200000">
                <a:pos x="wd2" y="hd2"/>
              </a:cxn>
            </a:cxnLst>
            <a:rect l="0" t="0" r="r" b="b"/>
            <a:pathLst>
              <a:path w="21600" h="21383" fill="norm" stroke="1" extrusionOk="0">
                <a:moveTo>
                  <a:pt x="19015" y="0"/>
                </a:moveTo>
                <a:lnTo>
                  <a:pt x="0" y="12374"/>
                </a:lnTo>
                <a:lnTo>
                  <a:pt x="9106" y="12448"/>
                </a:lnTo>
                <a:cubicBezTo>
                  <a:pt x="9106" y="12448"/>
                  <a:pt x="3935" y="21161"/>
                  <a:pt x="3791" y="21380"/>
                </a:cubicBezTo>
                <a:cubicBezTo>
                  <a:pt x="3648" y="21600"/>
                  <a:pt x="21600" y="9446"/>
                  <a:pt x="21600" y="9446"/>
                </a:cubicBezTo>
                <a:lnTo>
                  <a:pt x="12838" y="9446"/>
                </a:lnTo>
                <a:lnTo>
                  <a:pt x="19015" y="0"/>
                </a:lnTo>
                <a:close/>
              </a:path>
            </a:pathLst>
          </a:custGeom>
          <a:solidFill>
            <a:srgbClr val="FFFFFF"/>
          </a:solidFill>
          <a:ln w="12700">
            <a:miter lim="400000"/>
          </a:ln>
        </p:spPr>
        <p:txBody>
          <a:bodyPr lIns="50800" tIns="50800" rIns="50800" bIns="50800" anchor="ctr"/>
          <a:lstStyle/>
          <a:p>
            <a:pPr algn="ctr">
              <a:lnSpc>
                <a:spcPct val="80000"/>
              </a:lnSpc>
              <a:spcBef>
                <a:spcPts val="0"/>
              </a:spcBef>
              <a:defRPr cap="all" sz="4000">
                <a:solidFill>
                  <a:srgbClr val="FFFFFF"/>
                </a:solidFill>
                <a:latin typeface="+mn-lt"/>
                <a:ea typeface="+mn-ea"/>
                <a:cs typeface="+mn-cs"/>
                <a:sym typeface="DIN Condensed Bold"/>
              </a:defRPr>
            </a:pPr>
          </a:p>
        </p:txBody>
      </p:sp>
      <p:sp>
        <p:nvSpPr>
          <p:cNvPr id="189" name="Cash"/>
          <p:cNvSpPr/>
          <p:nvPr/>
        </p:nvSpPr>
        <p:spPr>
          <a:xfrm>
            <a:off x="15961932" y="5700813"/>
            <a:ext cx="5144449" cy="21100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20071"/>
                </a:lnTo>
                <a:lnTo>
                  <a:pt x="21600" y="0"/>
                </a:lnTo>
                <a:lnTo>
                  <a:pt x="0" y="0"/>
                </a:lnTo>
                <a:close/>
                <a:moveTo>
                  <a:pt x="3019" y="1846"/>
                </a:moveTo>
                <a:lnTo>
                  <a:pt x="9380" y="1846"/>
                </a:lnTo>
                <a:cubicBezTo>
                  <a:pt x="8379" y="3482"/>
                  <a:pt x="7686" y="6872"/>
                  <a:pt x="7686" y="10802"/>
                </a:cubicBezTo>
                <a:cubicBezTo>
                  <a:pt x="7686" y="14732"/>
                  <a:pt x="8379" y="18118"/>
                  <a:pt x="9380" y="19754"/>
                </a:cubicBezTo>
                <a:lnTo>
                  <a:pt x="3019" y="19754"/>
                </a:lnTo>
                <a:cubicBezTo>
                  <a:pt x="2835" y="16931"/>
                  <a:pt x="1920" y="14704"/>
                  <a:pt x="762" y="14256"/>
                </a:cubicBezTo>
                <a:lnTo>
                  <a:pt x="762" y="7344"/>
                </a:lnTo>
                <a:cubicBezTo>
                  <a:pt x="1920" y="6896"/>
                  <a:pt x="2835" y="4669"/>
                  <a:pt x="3019" y="1846"/>
                </a:cubicBezTo>
                <a:close/>
                <a:moveTo>
                  <a:pt x="12080" y="1846"/>
                </a:moveTo>
                <a:lnTo>
                  <a:pt x="18581" y="1846"/>
                </a:lnTo>
                <a:cubicBezTo>
                  <a:pt x="18765" y="4669"/>
                  <a:pt x="19678" y="6896"/>
                  <a:pt x="20836" y="7344"/>
                </a:cubicBezTo>
                <a:lnTo>
                  <a:pt x="20836" y="14256"/>
                </a:lnTo>
                <a:cubicBezTo>
                  <a:pt x="19678" y="14704"/>
                  <a:pt x="18765" y="16931"/>
                  <a:pt x="18581" y="19754"/>
                </a:cubicBezTo>
                <a:lnTo>
                  <a:pt x="12080" y="19754"/>
                </a:lnTo>
                <a:cubicBezTo>
                  <a:pt x="13080" y="18118"/>
                  <a:pt x="13772" y="14732"/>
                  <a:pt x="13772" y="10802"/>
                </a:cubicBezTo>
                <a:cubicBezTo>
                  <a:pt x="13772" y="6872"/>
                  <a:pt x="13080" y="3482"/>
                  <a:pt x="12080" y="1846"/>
                </a:cubicBezTo>
                <a:close/>
                <a:moveTo>
                  <a:pt x="4544" y="7884"/>
                </a:moveTo>
                <a:cubicBezTo>
                  <a:pt x="4232" y="7884"/>
                  <a:pt x="3921" y="8174"/>
                  <a:pt x="3683" y="8754"/>
                </a:cubicBezTo>
                <a:cubicBezTo>
                  <a:pt x="3208" y="9913"/>
                  <a:pt x="3208" y="11795"/>
                  <a:pt x="3683" y="12953"/>
                </a:cubicBezTo>
                <a:cubicBezTo>
                  <a:pt x="4159" y="14112"/>
                  <a:pt x="4929" y="14112"/>
                  <a:pt x="5404" y="12953"/>
                </a:cubicBezTo>
                <a:cubicBezTo>
                  <a:pt x="5880" y="11795"/>
                  <a:pt x="5880" y="9913"/>
                  <a:pt x="5404" y="8754"/>
                </a:cubicBezTo>
                <a:cubicBezTo>
                  <a:pt x="5167" y="8174"/>
                  <a:pt x="4855" y="7884"/>
                  <a:pt x="4544" y="7884"/>
                </a:cubicBezTo>
                <a:close/>
                <a:moveTo>
                  <a:pt x="16914" y="7884"/>
                </a:moveTo>
                <a:cubicBezTo>
                  <a:pt x="16603" y="7884"/>
                  <a:pt x="16291" y="8174"/>
                  <a:pt x="16054" y="8754"/>
                </a:cubicBezTo>
                <a:cubicBezTo>
                  <a:pt x="15578" y="9913"/>
                  <a:pt x="15578" y="11795"/>
                  <a:pt x="16054" y="12953"/>
                </a:cubicBezTo>
                <a:cubicBezTo>
                  <a:pt x="16529" y="14112"/>
                  <a:pt x="17301" y="14112"/>
                  <a:pt x="17776" y="12953"/>
                </a:cubicBezTo>
                <a:cubicBezTo>
                  <a:pt x="18252" y="11795"/>
                  <a:pt x="18252" y="9913"/>
                  <a:pt x="17776" y="8754"/>
                </a:cubicBezTo>
                <a:cubicBezTo>
                  <a:pt x="17539" y="8174"/>
                  <a:pt x="17226" y="7884"/>
                  <a:pt x="16914" y="7884"/>
                </a:cubicBezTo>
                <a:close/>
              </a:path>
            </a:pathLst>
          </a:custGeom>
          <a:solidFill>
            <a:srgbClr val="FFFFFF"/>
          </a:solidFill>
          <a:ln w="12700">
            <a:miter lim="400000"/>
          </a:ln>
        </p:spPr>
        <p:txBody>
          <a:bodyPr lIns="50800" tIns="50800" rIns="50800" bIns="50800" anchor="ctr"/>
          <a:lstStyle/>
          <a:p>
            <a:pPr algn="ctr">
              <a:lnSpc>
                <a:spcPct val="80000"/>
              </a:lnSpc>
              <a:spcBef>
                <a:spcPts val="0"/>
              </a:spcBef>
              <a:defRPr cap="all" sz="4000">
                <a:solidFill>
                  <a:srgbClr val="FFFFFF"/>
                </a:solidFill>
                <a:latin typeface="+mn-lt"/>
                <a:ea typeface="+mn-ea"/>
                <a:cs typeface="+mn-cs"/>
                <a:sym typeface="DIN Condensed Bold"/>
              </a:defRPr>
            </a:pPr>
          </a:p>
        </p:txBody>
      </p:sp>
      <p:sp>
        <p:nvSpPr>
          <p:cNvPr id="190" name="Private"/>
          <p:cNvSpPr txBox="1"/>
          <p:nvPr/>
        </p:nvSpPr>
        <p:spPr>
          <a:xfrm>
            <a:off x="3289802" y="10144125"/>
            <a:ext cx="2524507" cy="1143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000">
                <a:solidFill>
                  <a:srgbClr val="A6AAA9"/>
                </a:solidFill>
                <a:latin typeface="Avenir Next Demi Bold"/>
                <a:ea typeface="Avenir Next Demi Bold"/>
                <a:cs typeface="Avenir Next Demi Bold"/>
                <a:sym typeface="Avenir Next Demi Bold"/>
              </a:defRPr>
            </a:lvl1pPr>
          </a:lstStyle>
          <a:p>
            <a:pPr/>
            <a:r>
              <a:t>Private</a:t>
            </a:r>
          </a:p>
        </p:txBody>
      </p:sp>
      <p:sp>
        <p:nvSpPr>
          <p:cNvPr id="191" name="Fast"/>
          <p:cNvSpPr txBox="1"/>
          <p:nvPr/>
        </p:nvSpPr>
        <p:spPr>
          <a:xfrm>
            <a:off x="10682174" y="10144125"/>
            <a:ext cx="1530859" cy="1143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000">
                <a:solidFill>
                  <a:srgbClr val="A6AAA9"/>
                </a:solidFill>
                <a:latin typeface="Avenir Next Demi Bold"/>
                <a:ea typeface="Avenir Next Demi Bold"/>
                <a:cs typeface="Avenir Next Demi Bold"/>
                <a:sym typeface="Avenir Next Demi Bold"/>
              </a:defRPr>
            </a:lvl1pPr>
          </a:lstStyle>
          <a:p>
            <a:pPr/>
            <a:r>
              <a:t>Fast</a:t>
            </a:r>
          </a:p>
        </p:txBody>
      </p:sp>
      <p:sp>
        <p:nvSpPr>
          <p:cNvPr id="192" name="Free"/>
          <p:cNvSpPr txBox="1"/>
          <p:nvPr/>
        </p:nvSpPr>
        <p:spPr>
          <a:xfrm>
            <a:off x="17705480" y="10144125"/>
            <a:ext cx="1657351" cy="1143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000">
                <a:solidFill>
                  <a:srgbClr val="A6AAA9"/>
                </a:solidFill>
                <a:latin typeface="Avenir Next Demi Bold"/>
                <a:ea typeface="Avenir Next Demi Bold"/>
                <a:cs typeface="Avenir Next Demi Bold"/>
                <a:sym typeface="Avenir Next Demi Bold"/>
              </a:defRPr>
            </a:lvl1pPr>
          </a:lstStyle>
          <a:p>
            <a:pPr/>
            <a:r>
              <a:t>Free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96" name="On-Device Processing (Edge AI)"/>
          <p:cNvSpPr txBox="1"/>
          <p:nvPr>
            <p:ph type="title"/>
          </p:nvPr>
        </p:nvSpPr>
        <p:spPr>
          <a:xfrm>
            <a:off x="762000" y="2159000"/>
            <a:ext cx="12329671" cy="990600"/>
          </a:xfrm>
          <a:prstGeom prst="rect">
            <a:avLst/>
          </a:prstGeom>
        </p:spPr>
        <p:txBody>
          <a:bodyPr/>
          <a:lstStyle>
            <a:lvl1pPr defTabSz="528319">
              <a:lnSpc>
                <a:spcPct val="100000"/>
              </a:lnSpc>
              <a:spcBef>
                <a:spcPts val="2400"/>
              </a:spcBef>
              <a:defRPr cap="none" sz="5119">
                <a:latin typeface="Avenir Next Demi Bold"/>
                <a:ea typeface="Avenir Next Demi Bold"/>
                <a:cs typeface="Avenir Next Demi Bold"/>
                <a:sym typeface="Avenir Next Demi Bold"/>
              </a:defRPr>
            </a:lvl1pPr>
          </a:lstStyle>
          <a:p>
            <a:pPr/>
            <a:r>
              <a:t>On-Device Processing (Edge AI)</a:t>
            </a:r>
          </a:p>
        </p:txBody>
      </p:sp>
      <p:sp>
        <p:nvSpPr>
          <p:cNvPr id="197" name="One of the privacy pillars at Apple…"/>
          <p:cNvSpPr txBox="1"/>
          <p:nvPr>
            <p:ph type="body" sz="half" idx="1"/>
          </p:nvPr>
        </p:nvSpPr>
        <p:spPr>
          <a:xfrm>
            <a:off x="762000" y="3860800"/>
            <a:ext cx="12717254" cy="8929794"/>
          </a:xfrm>
          <a:prstGeom prst="rect">
            <a:avLst/>
          </a:prstGeom>
        </p:spPr>
        <p:txBody>
          <a:bodyPr/>
          <a:lstStyle/>
          <a:p>
            <a:pPr/>
            <a:r>
              <a:t>One of the privacy pillars at Apple</a:t>
            </a:r>
          </a:p>
          <a:p>
            <a:pPr/>
            <a:r>
              <a:t>Uses the processing power of the device rather than sending data to server.</a:t>
            </a:r>
          </a:p>
          <a:p>
            <a:pPr/>
            <a:r>
              <a:t>Starting in iOS 15, speech processing are done on-device</a:t>
            </a:r>
          </a:p>
          <a:p>
            <a:pPr/>
            <a:r>
              <a:t>Uses Apple Neural Engine</a:t>
            </a:r>
          </a:p>
          <a:p>
            <a:pPr/>
            <a:r>
              <a:t>Health data usage</a:t>
            </a:r>
          </a:p>
        </p:txBody>
      </p:sp>
      <p:pic>
        <p:nvPicPr>
          <p:cNvPr id="198" name="On-Device AI.jpg" descr="On-Device AI.jpg"/>
          <p:cNvPicPr>
            <a:picLocks noChangeAspect="1"/>
          </p:cNvPicPr>
          <p:nvPr/>
        </p:nvPicPr>
        <p:blipFill>
          <a:blip r:embed="rId3">
            <a:extLst/>
          </a:blip>
          <a:stretch>
            <a:fillRect/>
          </a:stretch>
        </p:blipFill>
        <p:spPr>
          <a:xfrm>
            <a:off x="14229613" y="3771781"/>
            <a:ext cx="9400142" cy="7569438"/>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02" name="On-Device Intelligence APIs"/>
          <p:cNvSpPr txBox="1"/>
          <p:nvPr>
            <p:ph type="title"/>
          </p:nvPr>
        </p:nvSpPr>
        <p:spPr>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On-Device Intelligence APIs</a:t>
            </a:r>
          </a:p>
        </p:txBody>
      </p:sp>
      <p:pic>
        <p:nvPicPr>
          <p:cNvPr id="203" name="Screenshot 2023-12-03 at 12.50.06 AM.png" descr="Screenshot 2023-12-03 at 12.50.06 AM.png"/>
          <p:cNvPicPr>
            <a:picLocks noChangeAspect="1"/>
          </p:cNvPicPr>
          <p:nvPr/>
        </p:nvPicPr>
        <p:blipFill>
          <a:blip r:embed="rId3">
            <a:extLst/>
          </a:blip>
          <a:stretch>
            <a:fillRect/>
          </a:stretch>
        </p:blipFill>
        <p:spPr>
          <a:xfrm>
            <a:off x="4137483" y="3850308"/>
            <a:ext cx="16109034" cy="8656984"/>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207" name="Evolution of NLP Models"/>
          <p:cNvSpPr txBox="1"/>
          <p:nvPr>
            <p:ph type="title"/>
          </p:nvPr>
        </p:nvSpPr>
        <p:spPr>
          <a:xfrm>
            <a:off x="762000" y="2159000"/>
            <a:ext cx="22695657" cy="1016000"/>
          </a:xfrm>
          <a:prstGeom prst="rect">
            <a:avLst/>
          </a:prstGeom>
        </p:spPr>
        <p:txBody>
          <a:bodyPr/>
          <a:lstStyle>
            <a:lvl1pPr defTabSz="544830">
              <a:lnSpc>
                <a:spcPct val="100000"/>
              </a:lnSpc>
              <a:spcBef>
                <a:spcPts val="2500"/>
              </a:spcBef>
              <a:defRPr cap="none" sz="5280">
                <a:latin typeface="Avenir Next Demi Bold"/>
                <a:ea typeface="Avenir Next Demi Bold"/>
                <a:cs typeface="Avenir Next Demi Bold"/>
                <a:sym typeface="Avenir Next Demi Bold"/>
              </a:defRPr>
            </a:lvl1pPr>
          </a:lstStyle>
          <a:p>
            <a:pPr/>
            <a:r>
              <a:t>Evolution of NLP Models</a:t>
            </a:r>
          </a:p>
        </p:txBody>
      </p:sp>
      <p:pic>
        <p:nvPicPr>
          <p:cNvPr id="208" name="Screenshot 2023-12-05 at 7.52.32 PM.png" descr="Screenshot 2023-12-05 at 7.52.32 PM.png"/>
          <p:cNvPicPr>
            <a:picLocks noChangeAspect="1"/>
          </p:cNvPicPr>
          <p:nvPr/>
        </p:nvPicPr>
        <p:blipFill>
          <a:blip r:embed="rId3">
            <a:extLst/>
          </a:blip>
          <a:stretch>
            <a:fillRect/>
          </a:stretch>
        </p:blipFill>
        <p:spPr>
          <a:xfrm>
            <a:off x="3516247" y="4831223"/>
            <a:ext cx="17351506" cy="6695154"/>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Bold"/>
        <a:ea typeface="DIN Condensed Bold"/>
        <a:cs typeface="DIN Condensed Bold"/>
      </a:majorFont>
      <a:minorFont>
        <a:latin typeface="DIN Condensed Bold"/>
        <a:ea typeface="DIN Condensed Bold"/>
        <a:cs typeface="DIN Condensed Bol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80000"/>
          </a:lnSpc>
          <a:spcBef>
            <a:spcPts val="0"/>
          </a:spcBef>
          <a:spcAft>
            <a:spcPts val="0"/>
          </a:spcAft>
          <a:buClrTx/>
          <a:buSzTx/>
          <a:buFontTx/>
          <a:buNone/>
          <a:tabLst/>
          <a:defRPr b="0" baseline="0" cap="all" i="0" spc="0" strike="noStrike" sz="4000" u="none" kumimoji="0" normalizeH="0">
            <a:ln>
              <a:noFill/>
            </a:ln>
            <a:solidFill>
              <a:srgbClr val="FFFFFF"/>
            </a:solidFill>
            <a:effectLst/>
            <a:uFillTx/>
            <a:latin typeface="+mn-lt"/>
            <a:ea typeface="+mn-ea"/>
            <a:cs typeface="+mn-cs"/>
            <a:sym typeface="DIN Condensed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Bold"/>
        <a:ea typeface="DIN Condensed Bold"/>
        <a:cs typeface="DIN Condensed Bold"/>
      </a:majorFont>
      <a:minorFont>
        <a:latin typeface="DIN Condensed Bold"/>
        <a:ea typeface="DIN Condensed Bold"/>
        <a:cs typeface="DIN Condensed Bol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80000"/>
          </a:lnSpc>
          <a:spcBef>
            <a:spcPts val="0"/>
          </a:spcBef>
          <a:spcAft>
            <a:spcPts val="0"/>
          </a:spcAft>
          <a:buClrTx/>
          <a:buSzTx/>
          <a:buFontTx/>
          <a:buNone/>
          <a:tabLst/>
          <a:defRPr b="0" baseline="0" cap="all" i="0" spc="0" strike="noStrike" sz="4000" u="none" kumimoji="0" normalizeH="0">
            <a:ln>
              <a:noFill/>
            </a:ln>
            <a:solidFill>
              <a:srgbClr val="FFFFFF"/>
            </a:solidFill>
            <a:effectLst/>
            <a:uFillTx/>
            <a:latin typeface="+mn-lt"/>
            <a:ea typeface="+mn-ea"/>
            <a:cs typeface="+mn-cs"/>
            <a:sym typeface="DIN Condensed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